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398" r:id="rId4"/>
    <p:sldId id="411" r:id="rId5"/>
    <p:sldId id="479" r:id="rId6"/>
    <p:sldId id="480" r:id="rId7"/>
    <p:sldId id="481" r:id="rId8"/>
    <p:sldId id="491" r:id="rId9"/>
    <p:sldId id="487" r:id="rId10"/>
    <p:sldId id="483" r:id="rId11"/>
    <p:sldId id="419" r:id="rId12"/>
    <p:sldId id="484" r:id="rId13"/>
    <p:sldId id="485" r:id="rId14"/>
    <p:sldId id="486" r:id="rId15"/>
    <p:sldId id="465" r:id="rId16"/>
    <p:sldId id="488" r:id="rId17"/>
    <p:sldId id="489" r:id="rId18"/>
    <p:sldId id="490" r:id="rId19"/>
    <p:sldId id="464" r:id="rId20"/>
    <p:sldId id="412" r:id="rId21"/>
    <p:sldId id="495" r:id="rId22"/>
    <p:sldId id="492" r:id="rId23"/>
    <p:sldId id="399" r:id="rId24"/>
    <p:sldId id="409" r:id="rId25"/>
    <p:sldId id="493" r:id="rId26"/>
    <p:sldId id="49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19</a:t>
            </a:fld>
            <a:endParaRPr lang="en-US" dirty="0"/>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21</a:t>
            </a:fld>
            <a:endParaRPr lang="en-US" dirty="0"/>
          </a:p>
        </p:txBody>
      </p:sp>
    </p:spTree>
    <p:extLst>
      <p:ext uri="{BB962C8B-B14F-4D97-AF65-F5344CB8AC3E}">
        <p14:creationId xmlns:p14="http://schemas.microsoft.com/office/powerpoint/2010/main" val="201572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22</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7</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824" y="1792348"/>
            <a:ext cx="7393686" cy="49251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Using CDS for Analytics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163528" y="963487"/>
            <a:ext cx="11900954" cy="1754326"/>
          </a:xfrm>
          <a:prstGeom prst="rect">
            <a:avLst/>
          </a:prstGeom>
          <a:noFill/>
        </p:spPr>
        <p:txBody>
          <a:bodyPr wrap="square" rtlCol="0">
            <a:spAutoFit/>
          </a:bodyPr>
          <a:lstStyle/>
          <a:p>
            <a:r>
              <a:rPr lang="en-US" dirty="0"/>
              <a:t>Use Case:</a:t>
            </a:r>
          </a:p>
          <a:p>
            <a:r>
              <a:rPr lang="en-US" dirty="0"/>
              <a:t>We want to develop analytics for the business, where they can see the total sales in the system by per customer, per country and per product.</a:t>
            </a:r>
          </a:p>
          <a:p>
            <a:r>
              <a:rPr lang="en-US" dirty="0"/>
              <a:t>The end user should be able to slice and dice the data and also be able to arrange the columns and rows based on their need in an analytic report</a:t>
            </a:r>
            <a:r>
              <a:rPr lang="en-US" dirty="0" smtClean="0"/>
              <a:t>.</a:t>
            </a:r>
          </a:p>
          <a:p>
            <a:endParaRPr lang="en-US" dirty="0"/>
          </a:p>
        </p:txBody>
      </p:sp>
    </p:spTree>
    <p:extLst>
      <p:ext uri="{BB962C8B-B14F-4D97-AF65-F5344CB8AC3E}">
        <p14:creationId xmlns:p14="http://schemas.microsoft.com/office/powerpoint/2010/main" val="15471337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Embedded Analytics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5" y="1007310"/>
            <a:ext cx="1134501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embedded analytics</a:t>
            </a:r>
            <a:r>
              <a:rPr lang="en-US" dirty="0">
                <a:solidFill>
                  <a:srgbClr val="202124"/>
                </a:solidFill>
                <a:latin typeface="arial" panose="020B0604020202020204" pitchFamily="34" charset="0"/>
              </a:rPr>
              <a:t> in SAP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dirty="0"/>
          </a:p>
        </p:txBody>
      </p:sp>
      <p:pic>
        <p:nvPicPr>
          <p:cNvPr id="1026"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708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Query Browser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44558" y="1067596"/>
            <a:ext cx="11264348"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application which allows end-user to search for an analytical </a:t>
            </a:r>
            <a:r>
              <a:rPr lang="en-US" b="1" dirty="0">
                <a:solidFill>
                  <a:srgbClr val="202124"/>
                </a:solidFill>
                <a:latin typeface="arial" panose="020B0604020202020204" pitchFamily="34" charset="0"/>
              </a:rPr>
              <a:t>query</a:t>
            </a:r>
            <a:r>
              <a:rPr lang="en-US" dirty="0">
                <a:solidFill>
                  <a:srgbClr val="202124"/>
                </a:solidFill>
                <a:latin typeface="arial" panose="020B0604020202020204" pitchFamily="34" charset="0"/>
              </a:rPr>
              <a:t> and perform ad-hoc reporting on it. 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available as a tile in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Launchpad. It displays all the SAP standard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and custom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to which the user has access.</a:t>
            </a:r>
            <a:endParaRPr lang="en-US" dirty="0"/>
          </a:p>
        </p:txBody>
      </p:sp>
      <p:pic>
        <p:nvPicPr>
          <p:cNvPr id="2050"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356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List Page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934028"/>
            <a:ext cx="11519419" cy="1477328"/>
          </a:xfrm>
          <a:prstGeom prst="rect">
            <a:avLst/>
          </a:prstGeom>
        </p:spPr>
        <p:txBody>
          <a:bodyPr wrap="square">
            <a:spAutoFit/>
          </a:bodyPr>
          <a:lstStyle/>
          <a:p>
            <a:r>
              <a:rPr lang="en-US" dirty="0">
                <a:latin typeface="Benton Sans"/>
              </a:rPr>
              <a:t>Analytical List Page (ALP) is an SAP Fiori elements application for detailed analytics</a:t>
            </a:r>
            <a:r>
              <a:rPr lang="en-US" dirty="0" smtClean="0">
                <a:latin typeface="Benton Sans"/>
              </a:rPr>
              <a:t>.</a:t>
            </a:r>
          </a:p>
          <a:p>
            <a:endParaRPr lang="en-US" dirty="0">
              <a:latin typeface="Benton Sans"/>
            </a:endParaRPr>
          </a:p>
          <a:p>
            <a:r>
              <a:rPr lang="en-US" dirty="0">
                <a:latin typeface="Benton Sans"/>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b="0" i="0" dirty="0">
              <a:effectLst/>
              <a:latin typeface="Benton Sans"/>
            </a:endParaRPr>
          </a:p>
        </p:txBody>
      </p:sp>
      <p:pic>
        <p:nvPicPr>
          <p:cNvPr id="5122"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99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Overview Page ( OVP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81033" y="948329"/>
            <a:ext cx="1096282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overview page</a:t>
            </a:r>
            <a:r>
              <a:rPr lang="en-US" dirty="0">
                <a:solidFill>
                  <a:srgbClr val="202124"/>
                </a:solidFill>
                <a:latin typeface="arial" panose="020B0604020202020204" pitchFamily="34" charset="0"/>
              </a:rPr>
              <a:t> (OVP) is a data-driven SAP Fiori app type and floorplan that provides all the information a user needs in a single </a:t>
            </a:r>
            <a:r>
              <a:rPr lang="en-US" b="1" dirty="0">
                <a:solidFill>
                  <a:srgbClr val="202124"/>
                </a:solidFill>
                <a:latin typeface="arial" panose="020B0604020202020204" pitchFamily="34" charset="0"/>
              </a:rPr>
              <a:t>page</a:t>
            </a:r>
            <a:r>
              <a:rPr lang="en-US" dirty="0">
                <a:solidFill>
                  <a:srgbClr val="202124"/>
                </a:solidFill>
                <a:latin typeface="arial" panose="020B0604020202020204" pitchFamily="34" charset="0"/>
              </a:rPr>
              <a:t>, based on the user's specific domain or role. It allows the user to focus on the most important tasks, and view, filter, and react to information quickly</a:t>
            </a:r>
            <a:endParaRPr lang="en-US" dirty="0"/>
          </a:p>
        </p:txBody>
      </p:sp>
      <p:pic>
        <p:nvPicPr>
          <p:cNvPr id="4098"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3" y="2113747"/>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Data Control Language ( DCL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12278" y="1524509"/>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r>
              <a:rPr lang="en-US" sz="1800" dirty="0" smtClean="0">
                <a:solidFill>
                  <a:srgbClr val="000000"/>
                </a:solidFill>
                <a:cs typeface="Optima"/>
              </a:rPr>
              <a:t>Declarative</a:t>
            </a:r>
            <a:r>
              <a:rPr lang="en-US" sz="1800" dirty="0" smtClean="0">
                <a:solidFill>
                  <a:srgbClr val="000000"/>
                </a:solidFill>
                <a:cs typeface="Arial"/>
              </a:rPr>
              <a:t> </a:t>
            </a:r>
            <a:r>
              <a:rPr lang="en-US" sz="1800" dirty="0" smtClean="0">
                <a:solidFill>
                  <a:srgbClr val="000000"/>
                </a:solidFill>
                <a:cs typeface="Optima"/>
              </a:rPr>
              <a:t>approach instead of coded</a:t>
            </a:r>
          </a:p>
          <a:p>
            <a:pPr marL="285693" indent="-285693"/>
            <a:r>
              <a:rPr lang="en-US" sz="1800" dirty="0" smtClean="0">
                <a:solidFill>
                  <a:srgbClr val="000000"/>
                </a:solidFill>
                <a:cs typeface="Optima"/>
              </a:rPr>
              <a:t>Based on CDS modeling objects and therefore part of the data-model</a:t>
            </a:r>
          </a:p>
          <a:p>
            <a:pPr marL="285693" indent="-285693"/>
            <a:r>
              <a:rPr lang="en-US" sz="1800" dirty="0" smtClean="0">
                <a:solidFill>
                  <a:srgbClr val="000000"/>
                </a:solidFill>
                <a:cs typeface="Arial"/>
              </a:rPr>
              <a:t>Authorizations are also pushed down to DB by extending the Open SQL SELECT statement</a:t>
            </a:r>
          </a:p>
          <a:p>
            <a:pPr marL="285693" indent="-285693"/>
            <a:r>
              <a:rPr lang="en-US" sz="1800" dirty="0" smtClean="0">
                <a:solidFill>
                  <a:srgbClr val="000000"/>
                </a:solidFill>
                <a:cs typeface="Arial"/>
              </a:rPr>
              <a:t>Authorizations are only defined once and automatically (re-) used everywhere</a:t>
            </a:r>
          </a:p>
          <a:p>
            <a:pPr marL="285693" indent="-285693"/>
            <a:endParaRPr lang="en-US" sz="1800" dirty="0">
              <a:solidFill>
                <a:srgbClr val="000000"/>
              </a:solidFill>
              <a:cs typeface="Arial"/>
            </a:endParaRPr>
          </a:p>
        </p:txBody>
      </p:sp>
    </p:spTree>
    <p:extLst>
      <p:ext uri="{BB962C8B-B14F-4D97-AF65-F5344CB8AC3E}">
        <p14:creationId xmlns:p14="http://schemas.microsoft.com/office/powerpoint/2010/main" val="34641665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injected</a:t>
            </a:r>
            <a:r>
              <a:rPr lang="de-DE" sz="1800" b="1" dirty="0"/>
              <a:t> </a:t>
            </a:r>
            <a:r>
              <a:rPr lang="de-DE" sz="1800" b="1" dirty="0" err="1"/>
              <a:t>as</a:t>
            </a:r>
            <a:r>
              <a:rPr lang="de-DE" sz="1800" b="1" dirty="0"/>
              <a:t> additional </a:t>
            </a:r>
            <a:r>
              <a:rPr lang="de-DE" sz="1800" b="1" dirty="0" err="1"/>
              <a:t>filter</a:t>
            </a:r>
            <a:r>
              <a:rPr lang="de-DE" sz="1800" b="1" dirty="0"/>
              <a:t> </a:t>
            </a:r>
            <a:r>
              <a:rPr lang="de-DE" sz="1800" dirty="0" err="1"/>
              <a:t>criteria</a:t>
            </a:r>
            <a:r>
              <a:rPr lang="de-DE" sz="1800" dirty="0"/>
              <a:t>.</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a:t>
            </a:r>
            <a:r>
              <a:rPr lang="de-DE" sz="1800" b="1" dirty="0" err="1"/>
              <a:t>restrictions</a:t>
            </a:r>
            <a:r>
              <a:rPr lang="de-DE" sz="1800" b="1" dirty="0"/>
              <a:t> </a:t>
            </a:r>
            <a:r>
              <a:rPr lang="de-DE" sz="1800" dirty="0"/>
              <a:t>on </a:t>
            </a:r>
            <a:r>
              <a:rPr lang="de-DE" sz="1800" dirty="0" err="1"/>
              <a:t>record</a:t>
            </a:r>
            <a:r>
              <a:rPr lang="de-DE" sz="1800" dirty="0"/>
              <a:t> </a:t>
            </a:r>
            <a:r>
              <a:rPr lang="de-DE" sz="1800" dirty="0" err="1"/>
              <a:t>level</a:t>
            </a:r>
            <a:r>
              <a:rPr lang="de-DE" sz="1800" dirty="0"/>
              <a:t> </a:t>
            </a:r>
            <a:r>
              <a:rPr lang="de-DE" sz="1800" dirty="0" err="1"/>
              <a:t>are</a:t>
            </a:r>
            <a:r>
              <a:rPr lang="de-DE" sz="1800" dirty="0"/>
              <a:t> </a:t>
            </a:r>
            <a:r>
              <a:rPr lang="de-DE" sz="1800" b="1" dirty="0" err="1"/>
              <a:t>expressed</a:t>
            </a:r>
            <a:r>
              <a:rPr lang="de-DE" sz="1800" b="1" dirty="0"/>
              <a:t> </a:t>
            </a:r>
            <a:r>
              <a:rPr lang="de-DE" sz="1800" b="1" dirty="0" err="1"/>
              <a:t>by</a:t>
            </a:r>
            <a:r>
              <a:rPr lang="de-DE" sz="1800" b="1" dirty="0"/>
              <a:t> </a:t>
            </a:r>
            <a:r>
              <a:rPr lang="de-DE" sz="1800" b="1" dirty="0" err="1"/>
              <a:t>roles</a:t>
            </a:r>
            <a:r>
              <a:rPr lang="de-DE" sz="1800" dirty="0"/>
              <a:t> in </a:t>
            </a:r>
            <a:r>
              <a:rPr lang="de-DE" sz="1800" dirty="0" err="1"/>
              <a:t>the</a:t>
            </a:r>
            <a:r>
              <a:rPr lang="de-DE" sz="1800" dirty="0"/>
              <a:t>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automatically</a:t>
            </a:r>
            <a:r>
              <a:rPr lang="de-DE" sz="1800" b="1" dirty="0"/>
              <a:t> </a:t>
            </a:r>
            <a:r>
              <a:rPr lang="de-DE" sz="1800" b="1" dirty="0" err="1"/>
              <a:t>applied</a:t>
            </a:r>
            <a:r>
              <a:rPr lang="de-DE" sz="1800" b="1" dirty="0"/>
              <a:t> </a:t>
            </a:r>
            <a:r>
              <a:rPr lang="de-DE" sz="1800" b="1" dirty="0" err="1"/>
              <a:t>for</a:t>
            </a:r>
            <a:r>
              <a:rPr lang="de-DE" sz="1800" b="1" dirty="0"/>
              <a:t> </a:t>
            </a:r>
            <a:r>
              <a:rPr lang="de-DE" sz="1800" b="1" dirty="0" err="1"/>
              <a:t>direct</a:t>
            </a:r>
            <a:r>
              <a:rPr lang="de-DE" sz="1800" b="1" dirty="0"/>
              <a:t> ABAP SQL </a:t>
            </a:r>
            <a:r>
              <a:rPr lang="de-DE" sz="1800" b="1" dirty="0" err="1"/>
              <a:t>selects</a:t>
            </a:r>
            <a:r>
              <a:rPr lang="de-DE" sz="1800" dirty="0"/>
              <a:t> on </a:t>
            </a:r>
            <a:r>
              <a:rPr lang="de-DE" sz="1800" dirty="0" err="1"/>
              <a:t>their</a:t>
            </a:r>
            <a:r>
              <a:rPr lang="de-DE" sz="1800" dirty="0"/>
              <a:t> </a:t>
            </a:r>
            <a:r>
              <a:rPr lang="de-DE" sz="1800" dirty="0" err="1"/>
              <a:t>protected</a:t>
            </a:r>
            <a:r>
              <a:rPr lang="de-DE" sz="1800" dirty="0"/>
              <a:t> CDS </a:t>
            </a:r>
            <a:r>
              <a:rPr lang="de-DE" sz="1800" dirty="0" err="1"/>
              <a:t>views</a:t>
            </a:r>
            <a:r>
              <a:rPr lang="de-DE" sz="1800" dirty="0"/>
              <a:t>.</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a:t>
            </a:r>
            <a:r>
              <a:rPr lang="de-DE" sz="1800" dirty="0" err="1"/>
              <a:t>views</a:t>
            </a:r>
            <a:r>
              <a:rPr lang="de-DE" sz="1800" dirty="0"/>
              <a:t> </a:t>
            </a:r>
            <a:r>
              <a:rPr lang="de-DE" sz="1800" dirty="0" err="1"/>
              <a:t>which</a:t>
            </a:r>
            <a:r>
              <a:rPr lang="de-DE" sz="1800" dirty="0"/>
              <a:t> </a:t>
            </a:r>
            <a:r>
              <a:rPr lang="de-DE" sz="1800" dirty="0" err="1"/>
              <a:t>expose</a:t>
            </a:r>
            <a:r>
              <a:rPr lang="de-DE" sz="1800" dirty="0"/>
              <a:t> </a:t>
            </a:r>
            <a:r>
              <a:rPr lang="de-DE" sz="1800" b="1" dirty="0"/>
              <a:t>sensitive </a:t>
            </a:r>
            <a:r>
              <a:rPr lang="de-DE" sz="1800" b="1" dirty="0" err="1"/>
              <a:t>or</a:t>
            </a:r>
            <a:r>
              <a:rPr lang="de-DE" sz="1800" b="1" dirty="0"/>
              <a:t> </a:t>
            </a:r>
            <a:r>
              <a:rPr lang="de-DE" sz="1800" b="1" dirty="0" err="1"/>
              <a:t>data</a:t>
            </a:r>
            <a:r>
              <a:rPr lang="de-DE" sz="1800" b="1" dirty="0"/>
              <a:t> </a:t>
            </a:r>
            <a:r>
              <a:rPr lang="de-DE" sz="1800" b="1" dirty="0" err="1"/>
              <a:t>privacy</a:t>
            </a:r>
            <a:r>
              <a:rPr lang="de-DE" sz="1800" b="1" dirty="0"/>
              <a:t> </a:t>
            </a:r>
            <a:r>
              <a:rPr lang="de-DE" sz="1800" b="1" dirty="0" err="1"/>
              <a:t>and</a:t>
            </a:r>
            <a:r>
              <a:rPr lang="de-DE" sz="1800" b="1" dirty="0"/>
              <a:t> </a:t>
            </a:r>
            <a:r>
              <a:rPr lang="de-DE" sz="1800" b="1" dirty="0" err="1"/>
              <a:t>protection</a:t>
            </a:r>
            <a:r>
              <a:rPr lang="de-DE" sz="1800" b="1" dirty="0"/>
              <a:t> relevant </a:t>
            </a:r>
            <a:r>
              <a:rPr lang="de-DE" sz="1800" b="1" dirty="0" err="1"/>
              <a:t>data</a:t>
            </a:r>
            <a:r>
              <a:rPr lang="de-DE" sz="1800" b="1" dirty="0"/>
              <a:t> must </a:t>
            </a:r>
            <a:r>
              <a:rPr lang="de-DE" sz="1800" b="1" dirty="0" err="1"/>
              <a:t>be</a:t>
            </a:r>
            <a:r>
              <a:rPr lang="de-DE" sz="1800" b="1" dirty="0"/>
              <a:t> </a:t>
            </a:r>
            <a:r>
              <a:rPr lang="de-DE" sz="1800" b="1" dirty="0" err="1"/>
              <a:t>secured</a:t>
            </a:r>
            <a:r>
              <a:rPr lang="de-DE" sz="1800" b="1" dirty="0"/>
              <a:t>.</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err="1"/>
              <a:t>If</a:t>
            </a:r>
            <a:r>
              <a:rPr lang="de-DE" sz="1800" dirty="0"/>
              <a:t> </a:t>
            </a:r>
            <a:r>
              <a:rPr lang="de-DE" sz="1800" b="1" dirty="0"/>
              <a:t>multiple DCLs </a:t>
            </a:r>
            <a:r>
              <a:rPr lang="de-DE" sz="1800" dirty="0" err="1"/>
              <a:t>are</a:t>
            </a:r>
            <a:r>
              <a:rPr lang="de-DE" sz="1800" dirty="0"/>
              <a:t> </a:t>
            </a:r>
            <a:r>
              <a:rPr lang="de-DE" sz="1800" dirty="0" err="1"/>
              <a:t>defined</a:t>
            </a:r>
            <a:r>
              <a:rPr lang="de-DE" sz="1800" dirty="0"/>
              <a:t> </a:t>
            </a:r>
            <a:r>
              <a:rPr lang="de-DE" sz="1800" dirty="0" err="1"/>
              <a:t>for</a:t>
            </a:r>
            <a:r>
              <a:rPr lang="de-DE" sz="1800" dirty="0"/>
              <a:t> a </a:t>
            </a:r>
            <a:r>
              <a:rPr lang="de-DE" sz="1800" dirty="0" err="1"/>
              <a:t>single</a:t>
            </a:r>
            <a:r>
              <a:rPr lang="de-DE" sz="1800" dirty="0"/>
              <a:t> CDS </a:t>
            </a:r>
            <a:r>
              <a:rPr lang="de-DE" sz="1800" dirty="0" err="1"/>
              <a:t>view</a:t>
            </a:r>
            <a:r>
              <a:rPr lang="de-DE" sz="1800" dirty="0"/>
              <a:t> </a:t>
            </a:r>
            <a:r>
              <a:rPr lang="de-DE" sz="1800" dirty="0" err="1"/>
              <a:t>the</a:t>
            </a:r>
            <a:r>
              <a:rPr lang="de-DE" sz="1800" dirty="0"/>
              <a:t> </a:t>
            </a:r>
            <a:r>
              <a:rPr lang="de-DE" sz="1800" dirty="0" err="1"/>
              <a:t>access</a:t>
            </a:r>
            <a:r>
              <a:rPr lang="de-DE" sz="1800" dirty="0"/>
              <a:t> </a:t>
            </a:r>
            <a:r>
              <a:rPr lang="de-DE" sz="1800" dirty="0" err="1"/>
              <a:t>restrictions</a:t>
            </a:r>
            <a:r>
              <a:rPr lang="de-DE" sz="1800" dirty="0"/>
              <a:t> </a:t>
            </a:r>
            <a:r>
              <a:rPr lang="de-DE" sz="1800" b="1" dirty="0" err="1"/>
              <a:t>are</a:t>
            </a:r>
            <a:r>
              <a:rPr lang="de-DE" sz="1800" b="1" dirty="0"/>
              <a:t> </a:t>
            </a:r>
            <a:r>
              <a:rPr lang="de-DE" sz="1800" b="1" dirty="0" err="1"/>
              <a:t>combined</a:t>
            </a:r>
            <a:r>
              <a:rPr lang="de-DE" sz="1800" b="1" dirty="0"/>
              <a:t> </a:t>
            </a:r>
            <a:r>
              <a:rPr lang="de-DE" sz="1800" b="1" dirty="0" err="1"/>
              <a:t>by</a:t>
            </a:r>
            <a:r>
              <a:rPr lang="de-DE" sz="1800" b="1" dirty="0"/>
              <a:t> a </a:t>
            </a:r>
            <a:r>
              <a:rPr lang="de-DE" sz="1800" b="1" dirty="0" err="1"/>
              <a:t>logical</a:t>
            </a:r>
            <a:r>
              <a:rPr lang="de-DE" sz="1800" b="1" dirty="0"/>
              <a:t> OR</a:t>
            </a:r>
            <a:r>
              <a:rPr lang="de-DE" sz="1800" dirty="0"/>
              <a:t> (i.e. </a:t>
            </a:r>
            <a:r>
              <a:rPr lang="de-DE" sz="1800" dirty="0" err="1"/>
              <a:t>the</a:t>
            </a:r>
            <a:r>
              <a:rPr lang="de-DE" sz="1800" dirty="0"/>
              <a:t> </a:t>
            </a:r>
            <a:r>
              <a:rPr lang="de-DE" sz="1800" dirty="0" err="1"/>
              <a:t>access</a:t>
            </a:r>
            <a:r>
              <a:rPr lang="de-DE" sz="1800" dirty="0"/>
              <a:t> </a:t>
            </a:r>
            <a:r>
              <a:rPr lang="de-DE" sz="1800" dirty="0" err="1"/>
              <a:t>is</a:t>
            </a:r>
            <a:r>
              <a:rPr lang="de-DE" sz="1800" dirty="0"/>
              <a:t> </a:t>
            </a:r>
            <a:r>
              <a:rPr lang="de-DE" sz="1800" dirty="0" err="1"/>
              <a:t>less</a:t>
            </a:r>
            <a:r>
              <a:rPr lang="de-DE" sz="1800" dirty="0"/>
              <a:t> </a:t>
            </a:r>
            <a:r>
              <a:rPr lang="de-DE" sz="1800" dirty="0" err="1"/>
              <a:t>restricted</a:t>
            </a:r>
            <a:r>
              <a:rPr lang="de-DE" sz="1800" dirty="0"/>
              <a:t> </a:t>
            </a:r>
            <a:r>
              <a:rPr lang="de-DE" sz="1800" dirty="0" err="1"/>
              <a:t>than</a:t>
            </a:r>
            <a:r>
              <a:rPr lang="de-DE" sz="1800" dirty="0"/>
              <a:t> </a:t>
            </a:r>
            <a:r>
              <a:rPr lang="de-DE" sz="1800" dirty="0" err="1"/>
              <a:t>defined</a:t>
            </a:r>
            <a:r>
              <a:rPr lang="de-DE" sz="1800" dirty="0"/>
              <a:t> </a:t>
            </a:r>
            <a:r>
              <a:rPr lang="de-DE" sz="1800" dirty="0" err="1"/>
              <a:t>by</a:t>
            </a:r>
            <a:r>
              <a:rPr lang="de-DE" sz="1800" dirty="0"/>
              <a:t> </a:t>
            </a:r>
            <a:r>
              <a:rPr lang="de-DE" sz="1800" dirty="0" err="1"/>
              <a:t>the</a:t>
            </a:r>
            <a:r>
              <a:rPr lang="de-DE" sz="1800" dirty="0"/>
              <a:t> individual DCLs).</a:t>
            </a:r>
          </a:p>
        </p:txBody>
      </p:sp>
    </p:spTree>
    <p:extLst>
      <p:ext uri="{BB962C8B-B14F-4D97-AF65-F5344CB8AC3E}">
        <p14:creationId xmlns:p14="http://schemas.microsoft.com/office/powerpoint/2010/main" val="43158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dirty="0" smtClean="0">
                <a:latin typeface="Arial" panose="020B0604020202020204" pitchFamily="34" charset="0"/>
              </a:rPr>
              <a:t> </a:t>
            </a:r>
            <a:r>
              <a:rPr lang="en-US" sz="3600" dirty="0" smtClean="0">
                <a:latin typeface="Cooper Black" panose="0208090404030B020404" pitchFamily="18" charset="0"/>
              </a:rPr>
              <a:t>Aspect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ounded Rectangle 7"/>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rgbClr val="4172B2"/>
                </a:solidFill>
                <a:latin typeface="+mj-lt"/>
              </a:rPr>
              <a:t>An aspect can be used to define user-dependent values which can be compared to one or more columns of the data model</a:t>
            </a:r>
          </a:p>
        </p:txBody>
      </p:sp>
      <p:sp>
        <p:nvSpPr>
          <p:cNvPr id="9" name="Rounded Rectangle 8"/>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accent6">
                    <a:lumMod val="50000"/>
                  </a:schemeClr>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accent6">
                  <a:lumMod val="50000"/>
                </a:schemeClr>
              </a:solidFill>
              <a:latin typeface="+mj-lt"/>
            </a:endParaRPr>
          </a:p>
          <a:p>
            <a:pPr marL="342900" indent="-342900">
              <a:buFont typeface="Arial" panose="020B0604020202020204" pitchFamily="34" charset="0"/>
              <a:buChar char="•"/>
            </a:pPr>
            <a:r>
              <a:rPr lang="en-US" sz="2000" dirty="0">
                <a:solidFill>
                  <a:schemeClr val="accent6">
                    <a:lumMod val="50000"/>
                  </a:schemeClr>
                </a:solidFill>
                <a:latin typeface="+mj-lt"/>
              </a:rPr>
              <a:t>USER aspect can be used to compare the current logged on user with column of the date model</a:t>
            </a:r>
          </a:p>
          <a:p>
            <a:endParaRPr lang="en-US" sz="2000" dirty="0">
              <a:solidFill>
                <a:schemeClr val="accent6">
                  <a:lumMod val="50000"/>
                </a:schemeClr>
              </a:solidFill>
              <a:latin typeface="+mj-lt"/>
            </a:endParaRPr>
          </a:p>
        </p:txBody>
      </p:sp>
      <p:sp>
        <p:nvSpPr>
          <p:cNvPr id="10" name="Oval 9"/>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cxnSp>
        <p:nvCxnSpPr>
          <p:cNvPr id="11" name="Elbow Connector 10"/>
          <p:cNvCxnSpPr>
            <a:stCxn id="10" idx="0"/>
            <a:endCxn id="8"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0" idx="4"/>
            <a:endCxn id="9"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2269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Runtime Behavior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62066"/>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During runtime the SELECT statement for a CDS view will automatically be enhanced with the authorization filter.</a:t>
            </a:r>
          </a:p>
        </p:txBody>
      </p:sp>
      <p:sp>
        <p:nvSpPr>
          <p:cNvPr id="19" name="Oval 18"/>
          <p:cNvSpPr>
            <a:spLocks noChangeAspect="1"/>
          </p:cNvSpPr>
          <p:nvPr/>
        </p:nvSpPr>
        <p:spPr>
          <a:xfrm>
            <a:off x="3950496" y="2647525"/>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
          <p:cNvSpPr/>
          <p:nvPr/>
        </p:nvSpPr>
        <p:spPr>
          <a:xfrm>
            <a:off x="3943867" y="2656178"/>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5"/>
          <p:cNvSpPr/>
          <p:nvPr/>
        </p:nvSpPr>
        <p:spPr>
          <a:xfrm>
            <a:off x="4338263" y="4602653"/>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p:cNvSpPr/>
          <p:nvPr/>
        </p:nvSpPr>
        <p:spPr>
          <a:xfrm>
            <a:off x="5913205" y="2797150"/>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7"/>
          <p:cNvSpPr/>
          <p:nvPr/>
        </p:nvSpPr>
        <p:spPr>
          <a:xfrm>
            <a:off x="4081450" y="2796773"/>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909933" y="3622247"/>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25" name="Oval 1"/>
          <p:cNvSpPr>
            <a:spLocks noChangeAspect="1"/>
          </p:cNvSpPr>
          <p:nvPr/>
        </p:nvSpPr>
        <p:spPr>
          <a:xfrm>
            <a:off x="4951802" y="3664116"/>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156482" y="24191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rot="5400000">
            <a:off x="5649113" y="3398705"/>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a:spLocks/>
          </p:cNvSpPr>
          <p:nvPr/>
        </p:nvSpPr>
        <p:spPr>
          <a:xfrm>
            <a:off x="4951802" y="2469582"/>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29" name="Rounded Rectangle 28"/>
          <p:cNvSpPr/>
          <p:nvPr/>
        </p:nvSpPr>
        <p:spPr>
          <a:xfrm>
            <a:off x="3401045"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p:cNvSpPr>
          <p:nvPr/>
        </p:nvSpPr>
        <p:spPr>
          <a:xfrm rot="9000000">
            <a:off x="4545384" y="5150681"/>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a:spLocks/>
          </p:cNvSpPr>
          <p:nvPr/>
        </p:nvSpPr>
        <p:spPr>
          <a:xfrm>
            <a:off x="3453557" y="5148836"/>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32" name="Rounded Rectangle 31"/>
          <p:cNvSpPr/>
          <p:nvPr/>
        </p:nvSpPr>
        <p:spPr>
          <a:xfrm>
            <a:off x="6919428"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p:cNvSpPr>
          <p:nvPr/>
        </p:nvSpPr>
        <p:spPr>
          <a:xfrm rot="12600000" flipH="1">
            <a:off x="6741827" y="5175288"/>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a:spLocks/>
          </p:cNvSpPr>
          <p:nvPr/>
        </p:nvSpPr>
        <p:spPr>
          <a:xfrm>
            <a:off x="6919428" y="5148836"/>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35" name="Rounded Rectangle 34"/>
          <p:cNvSpPr>
            <a:spLocks/>
          </p:cNvSpPr>
          <p:nvPr/>
        </p:nvSpPr>
        <p:spPr>
          <a:xfrm>
            <a:off x="5295134" y="6026772"/>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36" name="Rectangle 35"/>
          <p:cNvSpPr>
            <a:spLocks/>
          </p:cNvSpPr>
          <p:nvPr/>
        </p:nvSpPr>
        <p:spPr>
          <a:xfrm rot="5400000">
            <a:off x="5753006" y="5819355"/>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744455" y="1519722"/>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rgbClr val="0000FF"/>
                </a:solidFill>
                <a:latin typeface="Consolas" panose="020B0609020204030204" pitchFamily="49" charset="0"/>
                <a:ea typeface="ＭＳ Ｐゴシック" pitchFamily="34" charset="-128"/>
              </a:rPr>
              <a:t>SELECT</a:t>
            </a: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WHERE …</a:t>
            </a:r>
            <a:br>
              <a:rPr lang="en-US" sz="1600" dirty="0">
                <a:solidFill>
                  <a:srgbClr val="0000FF"/>
                </a:solidFill>
                <a:latin typeface="Consolas" panose="020B0609020204030204" pitchFamily="49" charset="0"/>
                <a:ea typeface="ＭＳ Ｐゴシック" pitchFamily="34" charset="-128"/>
              </a:rPr>
            </a:br>
            <a:r>
              <a:rPr lang="en-US" sz="1600" dirty="0">
                <a:solidFill>
                  <a:srgbClr val="0000FF"/>
                </a:solidFill>
                <a:latin typeface="Consolas" panose="020B0609020204030204" pitchFamily="49" charset="0"/>
                <a:ea typeface="ＭＳ Ｐゴシック" pitchFamily="34" charset="-128"/>
              </a:rPr>
              <a:t>   AND </a:t>
            </a:r>
            <a:r>
              <a:rPr lang="en-US" sz="1600" b="1" dirty="0">
                <a:solidFill>
                  <a:srgbClr val="000000"/>
                </a:solidFill>
                <a:latin typeface="Consolas" panose="020B0609020204030204" pitchFamily="49" charset="0"/>
                <a:ea typeface="MS PGothic" panose="020B0600070205080204" pitchFamily="34" charset="-128"/>
              </a:rPr>
              <a:t>&lt;Authorization Filter Condition&gt;  </a:t>
            </a:r>
          </a:p>
        </p:txBody>
      </p:sp>
      <p:sp>
        <p:nvSpPr>
          <p:cNvPr id="38" name="TextBox 37"/>
          <p:cNvSpPr txBox="1"/>
          <p:nvPr/>
        </p:nvSpPr>
        <p:spPr>
          <a:xfrm>
            <a:off x="1272921" y="5210458"/>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Authorization Object</a:t>
            </a:r>
            <a:br>
              <a:rPr lang="en-US" sz="1600" kern="0" dirty="0">
                <a:ea typeface="Arial Unicode MS" pitchFamily="34" charset="-128"/>
                <a:cs typeface="Arial Unicode MS" pitchFamily="34" charset="-128"/>
              </a:rPr>
            </a:br>
            <a:endParaRPr lang="en-US" sz="1600" kern="0" dirty="0">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rgbClr val="000000"/>
                </a:solidFill>
                <a:latin typeface="Consolas" panose="020B0609020204030204" pitchFamily="49" charset="0"/>
                <a:ea typeface="MS PGothic" panose="020B0600070205080204" pitchFamily="34" charset="-128"/>
              </a:rPr>
              <a:t>  </a:t>
            </a:r>
            <a:endParaRPr lang="en-US" sz="1600" b="1" dirty="0">
              <a:solidFill>
                <a:srgbClr val="000000"/>
              </a:solidFill>
              <a:latin typeface="Consolas" panose="020B0609020204030204" pitchFamily="49" charset="0"/>
              <a:ea typeface="MS PGothic" panose="020B0600070205080204" pitchFamily="34" charset="-128"/>
            </a:endParaRPr>
          </a:p>
        </p:txBody>
      </p:sp>
      <p:sp>
        <p:nvSpPr>
          <p:cNvPr id="39" name="Right Arrow 38"/>
          <p:cNvSpPr/>
          <p:nvPr/>
        </p:nvSpPr>
        <p:spPr bwMode="gray">
          <a:xfrm rot="16200000" flipH="1">
            <a:off x="2332301" y="5547460"/>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0" name="Right Arrow 39"/>
          <p:cNvSpPr/>
          <p:nvPr/>
        </p:nvSpPr>
        <p:spPr bwMode="gray">
          <a:xfrm rot="16200000">
            <a:off x="1997040" y="5547458"/>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828" y="395890"/>
            <a:ext cx="7620000" cy="53911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7</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4801314"/>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Create Fiori App  by CDS</a:t>
            </a:r>
          </a:p>
          <a:p>
            <a:pPr marL="285750" lvl="0" indent="-285750">
              <a:buFont typeface="Arial" panose="020B0604020202020204" pitchFamily="34" charset="0"/>
              <a:buChar char="•"/>
            </a:pPr>
            <a:r>
              <a:rPr lang="en-US" i="1" dirty="0"/>
              <a:t>Elaborating  Uses of  CDS for Analytics</a:t>
            </a:r>
          </a:p>
          <a:p>
            <a:pPr marL="285750" lvl="0" indent="-285750">
              <a:buFont typeface="Arial" panose="020B0604020202020204" pitchFamily="34" charset="0"/>
              <a:buChar char="•"/>
            </a:pPr>
            <a:r>
              <a:rPr lang="en-US" i="1" dirty="0"/>
              <a:t>Describing CDS Annotations </a:t>
            </a:r>
          </a:p>
          <a:p>
            <a:pPr marL="895243" lvl="1" indent="-285750">
              <a:buFont typeface="Wingdings" panose="05000000000000000000" pitchFamily="2" charset="2"/>
              <a:buChar char="Ø"/>
            </a:pPr>
            <a:r>
              <a:rPr lang="en-US" i="1" dirty="0"/>
              <a:t>Object Model Annotations</a:t>
            </a:r>
          </a:p>
          <a:p>
            <a:pPr marL="895243" lvl="1" indent="-285750">
              <a:buFont typeface="Wingdings" panose="05000000000000000000" pitchFamily="2" charset="2"/>
              <a:buChar char="Ø"/>
            </a:pPr>
            <a:r>
              <a:rPr lang="en-US" i="1" dirty="0"/>
              <a:t>OData Annotations</a:t>
            </a:r>
          </a:p>
          <a:p>
            <a:pPr marL="895243" lvl="1" indent="-285750">
              <a:buFont typeface="Wingdings" panose="05000000000000000000" pitchFamily="2" charset="2"/>
              <a:buChar char="Ø"/>
            </a:pPr>
            <a:r>
              <a:rPr lang="en-US" i="1" dirty="0"/>
              <a:t>Analytical Annotations</a:t>
            </a:r>
          </a:p>
          <a:p>
            <a:pPr marL="895243" lvl="1" indent="-285750">
              <a:buFont typeface="Wingdings" panose="05000000000000000000" pitchFamily="2" charset="2"/>
              <a:buChar char="Ø"/>
            </a:pPr>
            <a:r>
              <a:rPr lang="en-US" i="1" dirty="0"/>
              <a:t>End User Annotations</a:t>
            </a:r>
          </a:p>
          <a:p>
            <a:pPr marL="895243" lvl="1" indent="-285750">
              <a:buFont typeface="Wingdings" panose="05000000000000000000" pitchFamily="2" charset="2"/>
              <a:buChar char="Ø"/>
            </a:pPr>
            <a:r>
              <a:rPr lang="en-US" i="1" dirty="0"/>
              <a:t>UI Annotations</a:t>
            </a:r>
          </a:p>
          <a:p>
            <a:r>
              <a:rPr lang="en-US" dirty="0"/>
              <a:t> </a:t>
            </a:r>
          </a:p>
          <a:p>
            <a:r>
              <a:rPr lang="en-US" dirty="0"/>
              <a:t> --Break--</a:t>
            </a:r>
          </a:p>
          <a:p>
            <a:endParaRPr lang="en-US" dirty="0"/>
          </a:p>
          <a:p>
            <a:pPr marL="285750" lvl="0" indent="-285750">
              <a:buFont typeface="Arial" panose="020B0604020202020204" pitchFamily="34" charset="0"/>
              <a:buChar char="•"/>
            </a:pPr>
            <a:r>
              <a:rPr lang="en-US" i="1" dirty="0"/>
              <a:t>S/4HANA  Embedded Analytics</a:t>
            </a:r>
          </a:p>
          <a:p>
            <a:pPr marL="895243" lvl="1" indent="-285750">
              <a:buFont typeface="Wingdings" panose="05000000000000000000" pitchFamily="2" charset="2"/>
              <a:buChar char="Ø"/>
            </a:pPr>
            <a:r>
              <a:rPr lang="en-US" i="1" dirty="0"/>
              <a:t>Query Browser</a:t>
            </a:r>
          </a:p>
          <a:p>
            <a:pPr marL="895243" lvl="1" indent="-285750">
              <a:buFont typeface="Wingdings" panose="05000000000000000000" pitchFamily="2" charset="2"/>
              <a:buChar char="Ø"/>
            </a:pPr>
            <a:r>
              <a:rPr lang="en-US" i="1" dirty="0"/>
              <a:t>ALP (Analytic List Page )</a:t>
            </a:r>
          </a:p>
          <a:p>
            <a:pPr marL="895243" lvl="1" indent="-285750">
              <a:buFont typeface="Wingdings" panose="05000000000000000000" pitchFamily="2" charset="2"/>
              <a:buChar char="Ø"/>
            </a:pPr>
            <a:r>
              <a:rPr lang="en-US" i="1" dirty="0"/>
              <a:t>OVP (Overview Page </a:t>
            </a:r>
            <a:r>
              <a:rPr lang="en-US" i="1" dirty="0" smtClean="0"/>
              <a:t>)</a:t>
            </a:r>
            <a:endParaRPr lang="en-US" i="1" dirty="0"/>
          </a:p>
          <a:p>
            <a:pPr marL="285750" lvl="0" indent="-285750">
              <a:buFont typeface="Arial" panose="020B0604020202020204" pitchFamily="34" charset="0"/>
              <a:buChar char="•"/>
            </a:pPr>
            <a:r>
              <a:rPr lang="en-US" i="1" dirty="0"/>
              <a:t>Making CDS DCL ( Authorization and Secure Programming ) </a:t>
            </a:r>
          </a:p>
          <a:p>
            <a:pPr marL="285750" lvl="0" indent="-285750">
              <a:buFont typeface="Arial" panose="020B0604020202020204" pitchFamily="34" charset="0"/>
              <a:buChar char="•"/>
            </a:pPr>
            <a:r>
              <a:rPr lang="en-US" i="1" dirty="0"/>
              <a:t>Understanding CDS Security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Which DCL Roles are Evaluated When ?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Rectangle 64"/>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66" name="Rectangle 65"/>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67" name="Rectangle 66"/>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68" name="Straight Arrow Connector 67"/>
          <p:cNvCxnSpPr>
            <a:stCxn id="114" idx="1"/>
            <a:endCxn id="75"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5" idx="1"/>
            <a:endCxn id="82"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13"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2" name="Straight Connector 71"/>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74" name="TextBox 73"/>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75" name="Rectangle 74"/>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6" name="Straight Connector 75"/>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78" name="TextBox 77"/>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79" name="Rectangle 78"/>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0" name="Straight Connector 79"/>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82" name="TextBox 81"/>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83" name="Rectangle 82"/>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4" name="Straight Connector 83"/>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86" name="TextBox 85"/>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87" name="Straight Arrow Connector 86"/>
          <p:cNvCxnSpPr>
            <a:stCxn id="71" idx="2"/>
            <a:endCxn id="75"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5" idx="2"/>
            <a:endCxn id="79"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0" name="TextBox 89"/>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1" name="TextBox 90"/>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92" name="Connector: Elbow 9"/>
          <p:cNvCxnSpPr>
            <a:stCxn id="78" idx="1"/>
            <a:endCxn id="85"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4" name="Straight Connector 93"/>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96" name="TextBox 95"/>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97" name="Rectangle 96"/>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8" name="Straight Connector 97"/>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100" name="TextBox 99"/>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101" name="Rectangle 100"/>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2" name="Straight Connector 101"/>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104" name="TextBox 103"/>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105" name="Rectangle 104"/>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6" name="Straight Connector 105"/>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108" name="TextBox 107"/>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109" name="Straight Arrow Connector 108"/>
          <p:cNvCxnSpPr>
            <a:stCxn id="95" idx="1"/>
            <a:endCxn id="73"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9" idx="1"/>
            <a:endCxn id="77"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3" idx="1"/>
            <a:endCxn id="81"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7" idx="1"/>
            <a:endCxn id="85"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114" name="Rectangle 113"/>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115" name="Rectangle 114"/>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116" name="Rectangle 115"/>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117" name="Rectangle 116"/>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118" name="Rectangle 117"/>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119" name="Straight Connector 118"/>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98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93" grpId="0" animBg="1"/>
      <p:bldP spid="95" grpId="0"/>
      <p:bldP spid="96" grpId="0"/>
      <p:bldP spid="97" grpId="0" animBg="1"/>
      <p:bldP spid="99" grpId="0"/>
      <p:bldP spid="100" grpId="0"/>
      <p:bldP spid="101" grpId="0" animBg="1"/>
      <p:bldP spid="103" grpId="0"/>
      <p:bldP spid="104" grpId="0"/>
      <p:bldP spid="105" grpId="0" animBg="1"/>
      <p:bldP spid="107" grpId="0"/>
      <p:bldP spid="108" grpId="0"/>
      <p:bldP spid="113" grpId="0" animBg="1"/>
      <p:bldP spid="114" grpId="0" animBg="1"/>
      <p:bldP spid="115" grpId="0" animBg="1"/>
      <p:bldP spid="116" grpId="0"/>
      <p:bldP spid="117" grpId="0"/>
      <p:bldP spid="1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10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ea typeface="Arial Unicode MS" pitchFamily="34" charset="-128"/>
                <a:cs typeface="Arial Unicode MS" pitchFamily="34" charset="-128"/>
              </a:rPr>
              <a:t>Use Case of CDS Analytics &amp; CDS Security </a:t>
            </a:r>
            <a:r>
              <a:rPr lang="en-US" sz="2000" kern="0" smtClean="0">
                <a:ea typeface="Arial Unicode MS" pitchFamily="34" charset="-128"/>
                <a:cs typeface="Arial Unicode MS" pitchFamily="34" charset="-128"/>
              </a:rPr>
              <a:t>with </a:t>
            </a:r>
            <a:r>
              <a:rPr lang="en-US" sz="2000" kern="0" smtClean="0">
                <a:ea typeface="Arial Unicode MS" pitchFamily="34" charset="-128"/>
                <a:cs typeface="Arial Unicode MS" pitchFamily="34" charset="-128"/>
              </a:rPr>
              <a:t>DCL. </a:t>
            </a:r>
            <a:endParaRPr lang="en-US" sz="2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46904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latin typeface="Cooper Black" panose="0208090404030B020404" pitchFamily="18" charset="0"/>
              </a:rPr>
              <a:t>Create Fiori App on top of CDS in BAS</a:t>
            </a:r>
            <a:endParaRPr lang="en-US" sz="40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3061255" y="1642189"/>
            <a:ext cx="8580000" cy="4286857"/>
          </a:xfrm>
          <a:prstGeom prst="rect">
            <a:avLst/>
          </a:prstGeom>
        </p:spPr>
      </p:pic>
      <p:sp>
        <p:nvSpPr>
          <p:cNvPr id="9" name="Rectangle 8"/>
          <p:cNvSpPr/>
          <p:nvPr/>
        </p:nvSpPr>
        <p:spPr>
          <a:xfrm>
            <a:off x="344558" y="1067596"/>
            <a:ext cx="11264348" cy="369332"/>
          </a:xfrm>
          <a:prstGeom prst="rect">
            <a:avLst/>
          </a:prstGeom>
        </p:spPr>
        <p:txBody>
          <a:bodyPr wrap="square">
            <a:spAutoFit/>
          </a:bodyPr>
          <a:lstStyle/>
          <a:p>
            <a:r>
              <a:rPr lang="en-US" dirty="0" smtClean="0">
                <a:solidFill>
                  <a:srgbClr val="202124"/>
                </a:solidFill>
                <a:latin typeface="arial" panose="020B0604020202020204" pitchFamily="34" charset="0"/>
              </a:rPr>
              <a:t>Open Business Application Studio ( BAS )</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(1)</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94953" y="1858865"/>
            <a:ext cx="8057143" cy="3961905"/>
          </a:xfrm>
          <a:prstGeom prst="rect">
            <a:avLst/>
          </a:prstGeom>
        </p:spPr>
      </p:pic>
      <p:sp>
        <p:nvSpPr>
          <p:cNvPr id="9" name="Rectangle 8"/>
          <p:cNvSpPr/>
          <p:nvPr/>
        </p:nvSpPr>
        <p:spPr bwMode="gray">
          <a:xfrm>
            <a:off x="9029438" y="4518516"/>
            <a:ext cx="2962244" cy="704848"/>
          </a:xfrm>
          <a:prstGeom prst="rect">
            <a:avLst/>
          </a:prstGeom>
          <a:solidFill>
            <a:schemeClr val="accent2">
              <a:lumMod val="5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kern="0" dirty="0" smtClean="0">
                <a:solidFill>
                  <a:schemeClr val="bg1"/>
                </a:solidFill>
                <a:ea typeface="Arial Unicode MS" pitchFamily="34" charset="-128"/>
                <a:cs typeface="Arial Unicode MS" pitchFamily="34" charset="-128"/>
              </a:rPr>
              <a:t>CDS NAME</a:t>
            </a:r>
            <a:endParaRPr lang="en-US" kern="0" dirty="0">
              <a:solidFill>
                <a:schemeClr val="bg1"/>
              </a:solidFill>
              <a:ea typeface="Arial Unicode MS" pitchFamily="34" charset="-128"/>
              <a:cs typeface="Arial Unicode MS" pitchFamily="34" charset="-128"/>
            </a:endParaRPr>
          </a:p>
        </p:txBody>
      </p:sp>
      <p:sp>
        <p:nvSpPr>
          <p:cNvPr id="10" name="Right Arrow 9"/>
          <p:cNvSpPr/>
          <p:nvPr/>
        </p:nvSpPr>
        <p:spPr bwMode="gray">
          <a:xfrm flipH="1">
            <a:off x="8427009" y="4722485"/>
            <a:ext cx="587234" cy="295275"/>
          </a:xfrm>
          <a:prstGeom prst="rightArrow">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(2)</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384316" y="1131678"/>
            <a:ext cx="11014286" cy="5108571"/>
          </a:xfrm>
          <a:prstGeom prst="rect">
            <a:avLst/>
          </a:prstGeom>
        </p:spPr>
      </p:pic>
    </p:spTree>
    <p:extLst>
      <p:ext uri="{BB962C8B-B14F-4D97-AF65-F5344CB8AC3E}">
        <p14:creationId xmlns:p14="http://schemas.microsoft.com/office/powerpoint/2010/main" val="1512662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(3)</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85261" y="1083569"/>
            <a:ext cx="9809809" cy="5367334"/>
          </a:xfrm>
          <a:prstGeom prst="rect">
            <a:avLst/>
          </a:prstGeom>
        </p:spPr>
      </p:pic>
    </p:spTree>
    <p:extLst>
      <p:ext uri="{BB962C8B-B14F-4D97-AF65-F5344CB8AC3E}">
        <p14:creationId xmlns:p14="http://schemas.microsoft.com/office/powerpoint/2010/main" val="1745386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(Responsive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l="10497"/>
          <a:stretch/>
        </p:blipFill>
        <p:spPr>
          <a:xfrm>
            <a:off x="3286539" y="1296961"/>
            <a:ext cx="4023410" cy="5085714"/>
          </a:xfrm>
          <a:prstGeom prst="rect">
            <a:avLst/>
          </a:prstGeom>
        </p:spPr>
      </p:pic>
      <p:sp>
        <p:nvSpPr>
          <p:cNvPr id="9" name="Right Arrow 8"/>
          <p:cNvSpPr/>
          <p:nvPr/>
        </p:nvSpPr>
        <p:spPr bwMode="gray">
          <a:xfrm flipH="1">
            <a:off x="6228522" y="3400998"/>
            <a:ext cx="1258956" cy="321850"/>
          </a:xfrm>
          <a:prstGeom prst="rightArrow">
            <a:avLst/>
          </a:prstGeom>
          <a:solidFill>
            <a:schemeClr val="accent2">
              <a:lumMod val="60000"/>
              <a:lumOff val="4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Oval 4"/>
          <p:cNvSpPr/>
          <p:nvPr/>
        </p:nvSpPr>
        <p:spPr>
          <a:xfrm>
            <a:off x="7474226" y="2597426"/>
            <a:ext cx="2648829" cy="180229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Make Application Mobile Ready</a:t>
            </a:r>
            <a:endParaRPr lang="en-US" dirty="0"/>
          </a:p>
        </p:txBody>
      </p:sp>
    </p:spTree>
    <p:extLst>
      <p:ext uri="{BB962C8B-B14F-4D97-AF65-F5344CB8AC3E}">
        <p14:creationId xmlns:p14="http://schemas.microsoft.com/office/powerpoint/2010/main" val="3391336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35"/>
          <p:cNvPicPr>
            <a:picLocks noChangeAspect="1"/>
          </p:cNvPicPr>
          <p:nvPr/>
        </p:nvPicPr>
        <p:blipFill rotWithShape="1">
          <a:blip r:embed="rId2"/>
          <a:srcRect r="18676"/>
          <a:stretch/>
        </p:blipFill>
        <p:spPr>
          <a:xfrm>
            <a:off x="7432170" y="961211"/>
            <a:ext cx="4693567" cy="3838095"/>
          </a:xfrm>
          <a:prstGeom prst="rect">
            <a:avLst/>
          </a:prstGeom>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 </a:t>
            </a:r>
            <a:r>
              <a:rPr lang="en-US" sz="3600" b="1" dirty="0" smtClean="0">
                <a:latin typeface="Cooper Black" panose="0208090404030B020404" pitchFamily="18" charset="0"/>
              </a:rPr>
              <a:t>Annotations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3" name="Line 5">
            <a:extLst>
              <a:ext uri="{FF2B5EF4-FFF2-40B4-BE49-F238E27FC236}">
                <a16:creationId xmlns="" xmlns:a16="http://schemas.microsoft.com/office/drawing/2014/main" id="{79923E7C-CE22-4D0A-AAAB-7310A60F1740}"/>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Line 6">
            <a:extLst>
              <a:ext uri="{FF2B5EF4-FFF2-40B4-BE49-F238E27FC236}">
                <a16:creationId xmlns="" xmlns:a16="http://schemas.microsoft.com/office/drawing/2014/main" id="{CAD1639F-2A13-40FC-B809-9E9FC5240D24}"/>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5" name="Freeform 94">
            <a:extLst>
              <a:ext uri="{FF2B5EF4-FFF2-40B4-BE49-F238E27FC236}">
                <a16:creationId xmlns="" xmlns:a16="http://schemas.microsoft.com/office/drawing/2014/main" id="{2C271933-9424-4685-8BC3-FF2945D470C8}"/>
              </a:ext>
            </a:extLst>
          </p:cNvPr>
          <p:cNvSpPr>
            <a:spLocks/>
          </p:cNvSpPr>
          <p:nvPr/>
        </p:nvSpPr>
        <p:spPr bwMode="auto">
          <a:xfrm>
            <a:off x="1267226" y="2437714"/>
            <a:ext cx="2972818" cy="1265606"/>
          </a:xfrm>
          <a:custGeom>
            <a:avLst/>
            <a:gdLst>
              <a:gd name="T0" fmla="*/ 2386 w 2722"/>
              <a:gd name="T1" fmla="*/ 0 h 1161"/>
              <a:gd name="T2" fmla="*/ 25 w 2722"/>
              <a:gd name="T3" fmla="*/ 971 h 1161"/>
              <a:gd name="T4" fmla="*/ 0 w 2722"/>
              <a:gd name="T5" fmla="*/ 1066 h 1161"/>
              <a:gd name="T6" fmla="*/ 2722 w 2722"/>
              <a:gd name="T7" fmla="*/ 639 h 1161"/>
              <a:gd name="T8" fmla="*/ 2386 w 2722"/>
              <a:gd name="T9" fmla="*/ 0 h 1161"/>
            </a:gdLst>
            <a:ahLst/>
            <a:cxnLst>
              <a:cxn ang="0">
                <a:pos x="T0" y="T1"/>
              </a:cxn>
              <a:cxn ang="0">
                <a:pos x="T2" y="T3"/>
              </a:cxn>
              <a:cxn ang="0">
                <a:pos x="T4" y="T5"/>
              </a:cxn>
              <a:cxn ang="0">
                <a:pos x="T6" y="T7"/>
              </a:cxn>
              <a:cxn ang="0">
                <a:pos x="T8" y="T9"/>
              </a:cxn>
            </a:cxnLst>
            <a:rect l="0" t="0" r="r" b="b"/>
            <a:pathLst>
              <a:path w="2722" h="1161">
                <a:moveTo>
                  <a:pt x="2386" y="0"/>
                </a:moveTo>
                <a:cubicBezTo>
                  <a:pt x="2386" y="0"/>
                  <a:pt x="1116" y="1031"/>
                  <a:pt x="25" y="971"/>
                </a:cubicBezTo>
                <a:cubicBezTo>
                  <a:pt x="0" y="1066"/>
                  <a:pt x="0" y="1066"/>
                  <a:pt x="0" y="1066"/>
                </a:cubicBezTo>
                <a:cubicBezTo>
                  <a:pt x="0" y="1066"/>
                  <a:pt x="756" y="1161"/>
                  <a:pt x="2722" y="639"/>
                </a:cubicBezTo>
                <a:lnTo>
                  <a:pt x="238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6" name="Freeform 95">
            <a:extLst>
              <a:ext uri="{FF2B5EF4-FFF2-40B4-BE49-F238E27FC236}">
                <a16:creationId xmlns="" xmlns:a16="http://schemas.microsoft.com/office/drawing/2014/main" id="{F6FF0686-A8C5-472D-810E-534158BD8779}"/>
              </a:ext>
            </a:extLst>
          </p:cNvPr>
          <p:cNvSpPr>
            <a:spLocks/>
          </p:cNvSpPr>
          <p:nvPr/>
        </p:nvSpPr>
        <p:spPr bwMode="auto">
          <a:xfrm>
            <a:off x="1267226" y="3740325"/>
            <a:ext cx="2972818" cy="1265606"/>
          </a:xfrm>
          <a:custGeom>
            <a:avLst/>
            <a:gdLst>
              <a:gd name="T0" fmla="*/ 2386 w 2722"/>
              <a:gd name="T1" fmla="*/ 1161 h 1161"/>
              <a:gd name="T2" fmla="*/ 25 w 2722"/>
              <a:gd name="T3" fmla="*/ 191 h 1161"/>
              <a:gd name="T4" fmla="*/ 0 w 2722"/>
              <a:gd name="T5" fmla="*/ 95 h 1161"/>
              <a:gd name="T6" fmla="*/ 2722 w 2722"/>
              <a:gd name="T7" fmla="*/ 523 h 1161"/>
              <a:gd name="T8" fmla="*/ 2386 w 2722"/>
              <a:gd name="T9" fmla="*/ 1161 h 1161"/>
            </a:gdLst>
            <a:ahLst/>
            <a:cxnLst>
              <a:cxn ang="0">
                <a:pos x="T0" y="T1"/>
              </a:cxn>
              <a:cxn ang="0">
                <a:pos x="T2" y="T3"/>
              </a:cxn>
              <a:cxn ang="0">
                <a:pos x="T4" y="T5"/>
              </a:cxn>
              <a:cxn ang="0">
                <a:pos x="T6" y="T7"/>
              </a:cxn>
              <a:cxn ang="0">
                <a:pos x="T8" y="T9"/>
              </a:cxn>
            </a:cxnLst>
            <a:rect l="0" t="0" r="r" b="b"/>
            <a:pathLst>
              <a:path w="2722" h="1161">
                <a:moveTo>
                  <a:pt x="2386" y="1161"/>
                </a:moveTo>
                <a:cubicBezTo>
                  <a:pt x="2386" y="1161"/>
                  <a:pt x="1116" y="131"/>
                  <a:pt x="25" y="191"/>
                </a:cubicBezTo>
                <a:cubicBezTo>
                  <a:pt x="0" y="95"/>
                  <a:pt x="0" y="95"/>
                  <a:pt x="0" y="95"/>
                </a:cubicBezTo>
                <a:cubicBezTo>
                  <a:pt x="0" y="95"/>
                  <a:pt x="756" y="0"/>
                  <a:pt x="2722" y="523"/>
                </a:cubicBezTo>
                <a:lnTo>
                  <a:pt x="2386" y="116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96">
            <a:extLst>
              <a:ext uri="{FF2B5EF4-FFF2-40B4-BE49-F238E27FC236}">
                <a16:creationId xmlns="" xmlns:a16="http://schemas.microsoft.com/office/drawing/2014/main" id="{E97569E2-1152-4AAB-A36D-25D6C9380A83}"/>
              </a:ext>
            </a:extLst>
          </p:cNvPr>
          <p:cNvSpPr>
            <a:spLocks/>
          </p:cNvSpPr>
          <p:nvPr/>
        </p:nvSpPr>
        <p:spPr bwMode="auto">
          <a:xfrm>
            <a:off x="1405382" y="3322830"/>
            <a:ext cx="3596987" cy="838803"/>
          </a:xfrm>
          <a:custGeom>
            <a:avLst/>
            <a:gdLst>
              <a:gd name="T0" fmla="*/ 3293 w 3293"/>
              <a:gd name="T1" fmla="*/ 0 h 769"/>
              <a:gd name="T2" fmla="*/ 0 w 3293"/>
              <a:gd name="T3" fmla="*/ 339 h 769"/>
              <a:gd name="T4" fmla="*/ 0 w 3293"/>
              <a:gd name="T5" fmla="*/ 424 h 769"/>
              <a:gd name="T6" fmla="*/ 3293 w 3293"/>
              <a:gd name="T7" fmla="*/ 769 h 769"/>
              <a:gd name="T8" fmla="*/ 3293 w 3293"/>
              <a:gd name="T9" fmla="*/ 0 h 769"/>
            </a:gdLst>
            <a:ahLst/>
            <a:cxnLst>
              <a:cxn ang="0">
                <a:pos x="T0" y="T1"/>
              </a:cxn>
              <a:cxn ang="0">
                <a:pos x="T2" y="T3"/>
              </a:cxn>
              <a:cxn ang="0">
                <a:pos x="T4" y="T5"/>
              </a:cxn>
              <a:cxn ang="0">
                <a:pos x="T6" y="T7"/>
              </a:cxn>
              <a:cxn ang="0">
                <a:pos x="T8" y="T9"/>
              </a:cxn>
            </a:cxnLst>
            <a:rect l="0" t="0" r="r" b="b"/>
            <a:pathLst>
              <a:path w="3293" h="769">
                <a:moveTo>
                  <a:pt x="3293" y="0"/>
                </a:moveTo>
                <a:cubicBezTo>
                  <a:pt x="3293" y="0"/>
                  <a:pt x="1091" y="438"/>
                  <a:pt x="0" y="339"/>
                </a:cubicBezTo>
                <a:cubicBezTo>
                  <a:pt x="0" y="424"/>
                  <a:pt x="0" y="424"/>
                  <a:pt x="0" y="424"/>
                </a:cubicBezTo>
                <a:cubicBezTo>
                  <a:pt x="0" y="424"/>
                  <a:pt x="1384" y="477"/>
                  <a:pt x="3293" y="769"/>
                </a:cubicBezTo>
                <a:lnTo>
                  <a:pt x="3293"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8" name="Freeform 97">
            <a:extLst>
              <a:ext uri="{FF2B5EF4-FFF2-40B4-BE49-F238E27FC236}">
                <a16:creationId xmlns="" xmlns:a16="http://schemas.microsoft.com/office/drawing/2014/main" id="{D48F1333-B9ED-444F-BB87-4291E8884732}"/>
              </a:ext>
            </a:extLst>
          </p:cNvPr>
          <p:cNvSpPr>
            <a:spLocks/>
          </p:cNvSpPr>
          <p:nvPr/>
        </p:nvSpPr>
        <p:spPr bwMode="auto">
          <a:xfrm>
            <a:off x="1294364" y="1638383"/>
            <a:ext cx="2220362" cy="1872505"/>
          </a:xfrm>
          <a:custGeom>
            <a:avLst/>
            <a:gdLst>
              <a:gd name="T0" fmla="*/ 1281 w 2033"/>
              <a:gd name="T1" fmla="*/ 0 h 1719"/>
              <a:gd name="T2" fmla="*/ 0 w 2033"/>
              <a:gd name="T3" fmla="*/ 1528 h 1719"/>
              <a:gd name="T4" fmla="*/ 0 w 2033"/>
              <a:gd name="T5" fmla="*/ 1641 h 1719"/>
              <a:gd name="T6" fmla="*/ 2033 w 2033"/>
              <a:gd name="T7" fmla="*/ 310 h 1719"/>
              <a:gd name="T8" fmla="*/ 1281 w 2033"/>
              <a:gd name="T9" fmla="*/ 0 h 1719"/>
            </a:gdLst>
            <a:ahLst/>
            <a:cxnLst>
              <a:cxn ang="0">
                <a:pos x="T0" y="T1"/>
              </a:cxn>
              <a:cxn ang="0">
                <a:pos x="T2" y="T3"/>
              </a:cxn>
              <a:cxn ang="0">
                <a:pos x="T4" y="T5"/>
              </a:cxn>
              <a:cxn ang="0">
                <a:pos x="T6" y="T7"/>
              </a:cxn>
              <a:cxn ang="0">
                <a:pos x="T8" y="T9"/>
              </a:cxn>
            </a:cxnLst>
            <a:rect l="0" t="0" r="r" b="b"/>
            <a:pathLst>
              <a:path w="2033" h="1719">
                <a:moveTo>
                  <a:pt x="1281" y="0"/>
                </a:moveTo>
                <a:cubicBezTo>
                  <a:pt x="1281" y="0"/>
                  <a:pt x="822" y="1383"/>
                  <a:pt x="0" y="1528"/>
                </a:cubicBezTo>
                <a:cubicBezTo>
                  <a:pt x="0" y="1641"/>
                  <a:pt x="0" y="1641"/>
                  <a:pt x="0" y="1641"/>
                </a:cubicBezTo>
                <a:cubicBezTo>
                  <a:pt x="0" y="1641"/>
                  <a:pt x="1182" y="1719"/>
                  <a:pt x="2033" y="310"/>
                </a:cubicBezTo>
                <a:lnTo>
                  <a:pt x="1281"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9" name="Freeform 98">
            <a:extLst>
              <a:ext uri="{FF2B5EF4-FFF2-40B4-BE49-F238E27FC236}">
                <a16:creationId xmlns="" xmlns:a16="http://schemas.microsoft.com/office/drawing/2014/main" id="{BC21A251-2D8A-4CA5-9443-44C1231EB869}"/>
              </a:ext>
            </a:extLst>
          </p:cNvPr>
          <p:cNvSpPr>
            <a:spLocks/>
          </p:cNvSpPr>
          <p:nvPr/>
        </p:nvSpPr>
        <p:spPr bwMode="auto">
          <a:xfrm>
            <a:off x="1294364" y="3935224"/>
            <a:ext cx="2220362" cy="1871272"/>
          </a:xfrm>
          <a:custGeom>
            <a:avLst/>
            <a:gdLst>
              <a:gd name="T0" fmla="*/ 1281 w 2033"/>
              <a:gd name="T1" fmla="*/ 1718 h 1718"/>
              <a:gd name="T2" fmla="*/ 0 w 2033"/>
              <a:gd name="T3" fmla="*/ 190 h 1718"/>
              <a:gd name="T4" fmla="*/ 0 w 2033"/>
              <a:gd name="T5" fmla="*/ 77 h 1718"/>
              <a:gd name="T6" fmla="*/ 2033 w 2033"/>
              <a:gd name="T7" fmla="*/ 1408 h 1718"/>
              <a:gd name="T8" fmla="*/ 1281 w 2033"/>
              <a:gd name="T9" fmla="*/ 1718 h 1718"/>
            </a:gdLst>
            <a:ahLst/>
            <a:cxnLst>
              <a:cxn ang="0">
                <a:pos x="T0" y="T1"/>
              </a:cxn>
              <a:cxn ang="0">
                <a:pos x="T2" y="T3"/>
              </a:cxn>
              <a:cxn ang="0">
                <a:pos x="T4" y="T5"/>
              </a:cxn>
              <a:cxn ang="0">
                <a:pos x="T6" y="T7"/>
              </a:cxn>
              <a:cxn ang="0">
                <a:pos x="T8" y="T9"/>
              </a:cxn>
            </a:cxnLst>
            <a:rect l="0" t="0" r="r" b="b"/>
            <a:pathLst>
              <a:path w="2033" h="1718">
                <a:moveTo>
                  <a:pt x="1281" y="1718"/>
                </a:moveTo>
                <a:cubicBezTo>
                  <a:pt x="1281" y="1718"/>
                  <a:pt x="822" y="335"/>
                  <a:pt x="0" y="190"/>
                </a:cubicBezTo>
                <a:cubicBezTo>
                  <a:pt x="0" y="77"/>
                  <a:pt x="0" y="77"/>
                  <a:pt x="0" y="77"/>
                </a:cubicBezTo>
                <a:cubicBezTo>
                  <a:pt x="0" y="77"/>
                  <a:pt x="1182" y="0"/>
                  <a:pt x="2033" y="1408"/>
                </a:cubicBezTo>
                <a:lnTo>
                  <a:pt x="1281" y="1718"/>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0" name="Oval 99">
            <a:extLst>
              <a:ext uri="{FF2B5EF4-FFF2-40B4-BE49-F238E27FC236}">
                <a16:creationId xmlns="" xmlns:a16="http://schemas.microsoft.com/office/drawing/2014/main" id="{00D73078-6033-49FF-AB64-27917F3D7798}"/>
              </a:ext>
            </a:extLst>
          </p:cNvPr>
          <p:cNvSpPr/>
          <p:nvPr/>
        </p:nvSpPr>
        <p:spPr>
          <a:xfrm>
            <a:off x="2601536" y="1230951"/>
            <a:ext cx="1005560" cy="1005560"/>
          </a:xfrm>
          <a:prstGeom prst="ellipse">
            <a:avLst/>
          </a:prstGeom>
          <a:solidFill>
            <a:schemeClr val="accent1">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 xmlns:a16="http://schemas.microsoft.com/office/drawing/2014/main" id="{EC6FD269-B6A7-4413-A19E-282E5866CD44}"/>
              </a:ext>
            </a:extLst>
          </p:cNvPr>
          <p:cNvSpPr txBox="1"/>
          <p:nvPr/>
        </p:nvSpPr>
        <p:spPr>
          <a:xfrm>
            <a:off x="3886543" y="1363996"/>
            <a:ext cx="2554021" cy="400110"/>
          </a:xfrm>
          <a:prstGeom prst="rect">
            <a:avLst/>
          </a:prstGeom>
          <a:noFill/>
        </p:spPr>
        <p:txBody>
          <a:bodyPr wrap="square" lIns="0" rIns="0" rtlCol="0" anchor="ctr">
            <a:spAutoFit/>
          </a:bodyPr>
          <a:lstStyle/>
          <a:p>
            <a:r>
              <a:rPr lang="en-IN" sz="2000" b="1" dirty="0" smtClean="0">
                <a:solidFill>
                  <a:schemeClr val="accent1"/>
                </a:solidFill>
                <a:latin typeface="Open Sans" panose="020B0606030504020204" pitchFamily="34" charset="0"/>
                <a:ea typeface="Open Sans" panose="020B0606030504020204" pitchFamily="34" charset="0"/>
                <a:cs typeface="Open Sans" panose="020B0606030504020204" pitchFamily="34" charset="0"/>
              </a:rPr>
              <a:t>Object Model Annotations</a:t>
            </a:r>
            <a:endParaRPr lang="en-IN"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TextBox 101">
            <a:extLst>
              <a:ext uri="{FF2B5EF4-FFF2-40B4-BE49-F238E27FC236}">
                <a16:creationId xmlns="" xmlns:a16="http://schemas.microsoft.com/office/drawing/2014/main" id="{97379EAB-2F9D-4404-B51F-41979EA48742}"/>
              </a:ext>
            </a:extLst>
          </p:cNvPr>
          <p:cNvSpPr txBox="1"/>
          <p:nvPr/>
        </p:nvSpPr>
        <p:spPr>
          <a:xfrm>
            <a:off x="5013616" y="2418293"/>
            <a:ext cx="1776262" cy="400110"/>
          </a:xfrm>
          <a:prstGeom prst="rect">
            <a:avLst/>
          </a:prstGeom>
          <a:noFill/>
        </p:spPr>
        <p:txBody>
          <a:bodyPr wrap="square" lIns="0" rIns="0" rtlCol="0" anchor="ctr">
            <a:spAutoFit/>
          </a:bodyPr>
          <a:lstStyle/>
          <a:p>
            <a:r>
              <a:rPr lang="en-IN" sz="2000" b="1"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OData Annotations</a:t>
            </a:r>
            <a:endParaRPr lang="en-IN" sz="20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TextBox 102">
            <a:extLst>
              <a:ext uri="{FF2B5EF4-FFF2-40B4-BE49-F238E27FC236}">
                <a16:creationId xmlns="" xmlns:a16="http://schemas.microsoft.com/office/drawing/2014/main" id="{5CC4C257-091D-4248-A4A3-EE6F38F26134}"/>
              </a:ext>
            </a:extLst>
          </p:cNvPr>
          <p:cNvSpPr txBox="1"/>
          <p:nvPr/>
        </p:nvSpPr>
        <p:spPr>
          <a:xfrm>
            <a:off x="6010098" y="3403383"/>
            <a:ext cx="2259265" cy="707886"/>
          </a:xfrm>
          <a:prstGeom prst="rect">
            <a:avLst/>
          </a:prstGeom>
          <a:noFill/>
        </p:spPr>
        <p:txBody>
          <a:bodyPr wrap="square" lIns="0" rIns="0" rtlCol="0" anchor="ctr">
            <a:spAutoFit/>
          </a:bodyPr>
          <a:lstStyle/>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Analytical </a:t>
            </a:r>
          </a:p>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Annotations</a:t>
            </a:r>
            <a:endParaRPr lang="en-IN" sz="200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TextBox 103">
            <a:extLst>
              <a:ext uri="{FF2B5EF4-FFF2-40B4-BE49-F238E27FC236}">
                <a16:creationId xmlns="" xmlns:a16="http://schemas.microsoft.com/office/drawing/2014/main" id="{593B240F-3299-495C-9F77-38EB1097199E}"/>
              </a:ext>
            </a:extLst>
          </p:cNvPr>
          <p:cNvSpPr txBox="1"/>
          <p:nvPr/>
        </p:nvSpPr>
        <p:spPr>
          <a:xfrm>
            <a:off x="5013615" y="4671036"/>
            <a:ext cx="2023295" cy="400110"/>
          </a:xfrm>
          <a:prstGeom prst="rect">
            <a:avLst/>
          </a:prstGeom>
          <a:noFill/>
        </p:spPr>
        <p:txBody>
          <a:bodyPr wrap="square" lIns="0" rIns="0" rtlCol="0" anchor="ctr">
            <a:spAutoFit/>
          </a:bodyPr>
          <a:lstStyle/>
          <a:p>
            <a:r>
              <a:rPr lang="en-IN" sz="2000" b="1"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End User Annotations</a:t>
            </a:r>
            <a:endParaRPr lang="en-IN"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TextBox 104">
            <a:extLst>
              <a:ext uri="{FF2B5EF4-FFF2-40B4-BE49-F238E27FC236}">
                <a16:creationId xmlns="" xmlns:a16="http://schemas.microsoft.com/office/drawing/2014/main" id="{EE1393B5-D7F4-4549-B678-CBEDF5BDB5AE}"/>
              </a:ext>
            </a:extLst>
          </p:cNvPr>
          <p:cNvSpPr txBox="1"/>
          <p:nvPr/>
        </p:nvSpPr>
        <p:spPr>
          <a:xfrm>
            <a:off x="3886543" y="5524504"/>
            <a:ext cx="1517685" cy="400110"/>
          </a:xfrm>
          <a:prstGeom prst="rect">
            <a:avLst/>
          </a:prstGeom>
          <a:noFill/>
        </p:spPr>
        <p:txBody>
          <a:bodyPr wrap="square" lIns="0" rIns="0" rtlCol="0" anchor="ctr">
            <a:spAutoFit/>
          </a:bodyPr>
          <a:lstStyle/>
          <a:p>
            <a:r>
              <a:rPr lang="en-IN" sz="2000" b="1" dirty="0" smtClean="0">
                <a:solidFill>
                  <a:schemeClr val="accent5"/>
                </a:solidFill>
                <a:latin typeface="Open Sans" panose="020B0606030504020204" pitchFamily="34" charset="0"/>
                <a:ea typeface="Open Sans" panose="020B0606030504020204" pitchFamily="34" charset="0"/>
                <a:cs typeface="Open Sans" panose="020B0606030504020204" pitchFamily="34" charset="0"/>
              </a:rPr>
              <a:t>UI Annotations</a:t>
            </a:r>
            <a:endParaRPr lang="en-IN" sz="2000" b="1"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6" name="Group 105">
            <a:extLst>
              <a:ext uri="{FF2B5EF4-FFF2-40B4-BE49-F238E27FC236}">
                <a16:creationId xmlns="" xmlns:a16="http://schemas.microsoft.com/office/drawing/2014/main" id="{5AFD5E5B-A243-438F-92C3-1B39A3FBF460}"/>
              </a:ext>
            </a:extLst>
          </p:cNvPr>
          <p:cNvGrpSpPr/>
          <p:nvPr/>
        </p:nvGrpSpPr>
        <p:grpSpPr>
          <a:xfrm>
            <a:off x="340048" y="3008381"/>
            <a:ext cx="1467700" cy="1467701"/>
            <a:chOff x="1280940" y="3114397"/>
            <a:chExt cx="1467700" cy="1467701"/>
          </a:xfrm>
        </p:grpSpPr>
        <p:sp>
          <p:nvSpPr>
            <p:cNvPr id="107" name="Oval 106">
              <a:extLst>
                <a:ext uri="{FF2B5EF4-FFF2-40B4-BE49-F238E27FC236}">
                  <a16:creationId xmlns="" xmlns:a16="http://schemas.microsoft.com/office/drawing/2014/main" id="{8B39ED7A-E4DB-4A78-A74A-961C862BCEC2}"/>
                </a:ext>
              </a:extLst>
            </p:cNvPr>
            <p:cNvSpPr/>
            <p:nvPr/>
          </p:nvSpPr>
          <p:spPr>
            <a:xfrm>
              <a:off x="1280940" y="3114397"/>
              <a:ext cx="1467700" cy="1467701"/>
            </a:xfrm>
            <a:prstGeom prst="ellipse">
              <a:avLst/>
            </a:prstGeom>
            <a:solidFill>
              <a:schemeClr val="accent5">
                <a:lumMod val="75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 name="Oval 107">
              <a:extLst>
                <a:ext uri="{FF2B5EF4-FFF2-40B4-BE49-F238E27FC236}">
                  <a16:creationId xmlns="" xmlns:a16="http://schemas.microsoft.com/office/drawing/2014/main" id="{835CB46E-615D-4007-ADA6-0DB06C1DEA5E}"/>
                </a:ext>
              </a:extLst>
            </p:cNvPr>
            <p:cNvSpPr/>
            <p:nvPr/>
          </p:nvSpPr>
          <p:spPr>
            <a:xfrm>
              <a:off x="1608006" y="3209904"/>
              <a:ext cx="789775" cy="641122"/>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9" name="Oval 108">
            <a:extLst>
              <a:ext uri="{FF2B5EF4-FFF2-40B4-BE49-F238E27FC236}">
                <a16:creationId xmlns="" xmlns:a16="http://schemas.microsoft.com/office/drawing/2014/main" id="{3C95160E-1E14-4AFF-ADA3-64211D620E46}"/>
              </a:ext>
            </a:extLst>
          </p:cNvPr>
          <p:cNvSpPr/>
          <p:nvPr/>
        </p:nvSpPr>
        <p:spPr>
          <a:xfrm>
            <a:off x="2793557" y="1323672"/>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a:extLst>
              <a:ext uri="{FF2B5EF4-FFF2-40B4-BE49-F238E27FC236}">
                <a16:creationId xmlns="" xmlns:a16="http://schemas.microsoft.com/office/drawing/2014/main" id="{3D2CB601-9E46-4E8B-89DB-9BD1CDB98F31}"/>
              </a:ext>
            </a:extLst>
          </p:cNvPr>
          <p:cNvGrpSpPr/>
          <p:nvPr/>
        </p:nvGrpSpPr>
        <p:grpSpPr>
          <a:xfrm>
            <a:off x="3678897" y="2175850"/>
            <a:ext cx="1005560" cy="1005560"/>
            <a:chOff x="4619789" y="2281866"/>
            <a:chExt cx="1005560" cy="1005560"/>
          </a:xfrm>
        </p:grpSpPr>
        <p:sp>
          <p:nvSpPr>
            <p:cNvPr id="111" name="Oval 110">
              <a:extLst>
                <a:ext uri="{FF2B5EF4-FFF2-40B4-BE49-F238E27FC236}">
                  <a16:creationId xmlns="" xmlns:a16="http://schemas.microsoft.com/office/drawing/2014/main" id="{FAA270C9-E214-409C-A2A9-AA9EF25B0465}"/>
                </a:ext>
              </a:extLst>
            </p:cNvPr>
            <p:cNvSpPr/>
            <p:nvPr/>
          </p:nvSpPr>
          <p:spPr>
            <a:xfrm>
              <a:off x="4619789" y="2281866"/>
              <a:ext cx="1005560" cy="1005560"/>
            </a:xfrm>
            <a:prstGeom prst="ellipse">
              <a:avLst/>
            </a:prstGeom>
            <a:solidFill>
              <a:schemeClr val="accent2">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Oval 111">
              <a:extLst>
                <a:ext uri="{FF2B5EF4-FFF2-40B4-BE49-F238E27FC236}">
                  <a16:creationId xmlns="" xmlns:a16="http://schemas.microsoft.com/office/drawing/2014/main" id="{1FF03B66-5968-4CDB-A141-50CA5D51E36C}"/>
                </a:ext>
              </a:extLst>
            </p:cNvPr>
            <p:cNvSpPr/>
            <p:nvPr/>
          </p:nvSpPr>
          <p:spPr>
            <a:xfrm>
              <a:off x="4821378" y="2378594"/>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3" name="Group 112">
            <a:extLst>
              <a:ext uri="{FF2B5EF4-FFF2-40B4-BE49-F238E27FC236}">
                <a16:creationId xmlns="" xmlns:a16="http://schemas.microsoft.com/office/drawing/2014/main" id="{D6D03B98-8CC8-4CCA-9948-D85451470C43}"/>
              </a:ext>
            </a:extLst>
          </p:cNvPr>
          <p:cNvGrpSpPr/>
          <p:nvPr/>
        </p:nvGrpSpPr>
        <p:grpSpPr>
          <a:xfrm>
            <a:off x="4694443" y="3239452"/>
            <a:ext cx="1005560" cy="1005560"/>
            <a:chOff x="5635335" y="3345468"/>
            <a:chExt cx="1005560" cy="1005560"/>
          </a:xfrm>
        </p:grpSpPr>
        <p:sp>
          <p:nvSpPr>
            <p:cNvPr id="114" name="Oval 113">
              <a:extLst>
                <a:ext uri="{FF2B5EF4-FFF2-40B4-BE49-F238E27FC236}">
                  <a16:creationId xmlns="" xmlns:a16="http://schemas.microsoft.com/office/drawing/2014/main" id="{5FCA97DA-1722-4361-8EF8-A69B0C969E86}"/>
                </a:ext>
              </a:extLst>
            </p:cNvPr>
            <p:cNvSpPr/>
            <p:nvPr/>
          </p:nvSpPr>
          <p:spPr>
            <a:xfrm>
              <a:off x="5635335" y="3345468"/>
              <a:ext cx="1005560" cy="1005560"/>
            </a:xfrm>
            <a:prstGeom prst="ellipse">
              <a:avLst/>
            </a:prstGeom>
            <a:solidFill>
              <a:schemeClr val="accent3">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Oval 114">
              <a:extLst>
                <a:ext uri="{FF2B5EF4-FFF2-40B4-BE49-F238E27FC236}">
                  <a16:creationId xmlns="" xmlns:a16="http://schemas.microsoft.com/office/drawing/2014/main" id="{A97E8BF4-2905-4A12-A1BF-7DEE7014577C}"/>
                </a:ext>
              </a:extLst>
            </p:cNvPr>
            <p:cNvSpPr/>
            <p:nvPr/>
          </p:nvSpPr>
          <p:spPr>
            <a:xfrm>
              <a:off x="5822042" y="3439643"/>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6" name="Group 115">
            <a:extLst>
              <a:ext uri="{FF2B5EF4-FFF2-40B4-BE49-F238E27FC236}">
                <a16:creationId xmlns="" xmlns:a16="http://schemas.microsoft.com/office/drawing/2014/main" id="{F186534B-B428-431C-A9FB-C264BA869047}"/>
              </a:ext>
            </a:extLst>
          </p:cNvPr>
          <p:cNvGrpSpPr/>
          <p:nvPr/>
        </p:nvGrpSpPr>
        <p:grpSpPr>
          <a:xfrm>
            <a:off x="3678897" y="4277586"/>
            <a:ext cx="1005560" cy="1005560"/>
            <a:chOff x="4619789" y="4383602"/>
            <a:chExt cx="1005560" cy="1005560"/>
          </a:xfrm>
        </p:grpSpPr>
        <p:sp>
          <p:nvSpPr>
            <p:cNvPr id="117" name="Oval 116">
              <a:extLst>
                <a:ext uri="{FF2B5EF4-FFF2-40B4-BE49-F238E27FC236}">
                  <a16:creationId xmlns="" xmlns:a16="http://schemas.microsoft.com/office/drawing/2014/main" id="{9B0B220A-43D3-4F05-8A5B-153609A7CDC3}"/>
                </a:ext>
              </a:extLst>
            </p:cNvPr>
            <p:cNvSpPr/>
            <p:nvPr/>
          </p:nvSpPr>
          <p:spPr>
            <a:xfrm>
              <a:off x="4619789" y="4383602"/>
              <a:ext cx="1005560" cy="1005560"/>
            </a:xfrm>
            <a:prstGeom prst="ellipse">
              <a:avLst/>
            </a:prstGeom>
            <a:solidFill>
              <a:schemeClr val="accent4">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Oval 117">
              <a:extLst>
                <a:ext uri="{FF2B5EF4-FFF2-40B4-BE49-F238E27FC236}">
                  <a16:creationId xmlns="" xmlns:a16="http://schemas.microsoft.com/office/drawing/2014/main" id="{0B9086A6-D349-46C0-B3EC-BA1F04B55FD1}"/>
                </a:ext>
              </a:extLst>
            </p:cNvPr>
            <p:cNvSpPr/>
            <p:nvPr/>
          </p:nvSpPr>
          <p:spPr>
            <a:xfrm>
              <a:off x="4821378" y="4483439"/>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9" name="Group 118">
            <a:extLst>
              <a:ext uri="{FF2B5EF4-FFF2-40B4-BE49-F238E27FC236}">
                <a16:creationId xmlns="" xmlns:a16="http://schemas.microsoft.com/office/drawing/2014/main" id="{6D2E73EC-679B-450C-8203-787575D734D8}"/>
              </a:ext>
            </a:extLst>
          </p:cNvPr>
          <p:cNvGrpSpPr/>
          <p:nvPr/>
        </p:nvGrpSpPr>
        <p:grpSpPr>
          <a:xfrm>
            <a:off x="2601536" y="5125345"/>
            <a:ext cx="1005560" cy="1005560"/>
            <a:chOff x="3542428" y="5231361"/>
            <a:chExt cx="1005560" cy="1005560"/>
          </a:xfrm>
        </p:grpSpPr>
        <p:sp>
          <p:nvSpPr>
            <p:cNvPr id="120" name="Oval 119">
              <a:extLst>
                <a:ext uri="{FF2B5EF4-FFF2-40B4-BE49-F238E27FC236}">
                  <a16:creationId xmlns="" xmlns:a16="http://schemas.microsoft.com/office/drawing/2014/main" id="{14AE5286-742B-4620-8621-801B34F5CAF1}"/>
                </a:ext>
              </a:extLst>
            </p:cNvPr>
            <p:cNvSpPr/>
            <p:nvPr/>
          </p:nvSpPr>
          <p:spPr>
            <a:xfrm>
              <a:off x="3542428" y="5231361"/>
              <a:ext cx="1005560" cy="1005560"/>
            </a:xfrm>
            <a:prstGeom prst="ellipse">
              <a:avLst/>
            </a:prstGeom>
            <a:solidFill>
              <a:schemeClr val="accent5">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 name="Oval 120">
              <a:extLst>
                <a:ext uri="{FF2B5EF4-FFF2-40B4-BE49-F238E27FC236}">
                  <a16:creationId xmlns="" xmlns:a16="http://schemas.microsoft.com/office/drawing/2014/main" id="{BB2C2E91-1183-4751-943A-DD0E6471F163}"/>
                </a:ext>
              </a:extLst>
            </p:cNvPr>
            <p:cNvSpPr/>
            <p:nvPr/>
          </p:nvSpPr>
          <p:spPr>
            <a:xfrm>
              <a:off x="3751702" y="5320201"/>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7" name="Group 126">
            <a:extLst>
              <a:ext uri="{FF2B5EF4-FFF2-40B4-BE49-F238E27FC236}">
                <a16:creationId xmlns="" xmlns:a16="http://schemas.microsoft.com/office/drawing/2014/main" id="{56548C1E-7FC8-435B-AE44-5E02CF9D9108}"/>
              </a:ext>
            </a:extLst>
          </p:cNvPr>
          <p:cNvGrpSpPr/>
          <p:nvPr/>
        </p:nvGrpSpPr>
        <p:grpSpPr>
          <a:xfrm>
            <a:off x="751888" y="3497194"/>
            <a:ext cx="644020" cy="490074"/>
            <a:chOff x="1651000" y="3603625"/>
            <a:chExt cx="723901" cy="550863"/>
          </a:xfrm>
          <a:solidFill>
            <a:schemeClr val="bg1">
              <a:lumMod val="75000"/>
            </a:schemeClr>
          </a:solidFill>
        </p:grpSpPr>
        <p:sp>
          <p:nvSpPr>
            <p:cNvPr id="128" name="Freeform 15">
              <a:extLst>
                <a:ext uri="{FF2B5EF4-FFF2-40B4-BE49-F238E27FC236}">
                  <a16:creationId xmlns="" xmlns:a16="http://schemas.microsoft.com/office/drawing/2014/main" id="{9218CBCB-8E74-4D46-ADB3-32E1D5CD626C}"/>
                </a:ext>
              </a:extLst>
            </p:cNvPr>
            <p:cNvSpPr>
              <a:spLocks/>
            </p:cNvSpPr>
            <p:nvPr/>
          </p:nvSpPr>
          <p:spPr bwMode="auto">
            <a:xfrm>
              <a:off x="1651000" y="3676650"/>
              <a:ext cx="303213" cy="477838"/>
            </a:xfrm>
            <a:custGeom>
              <a:avLst/>
              <a:gdLst>
                <a:gd name="T0" fmla="*/ 1411 w 2250"/>
                <a:gd name="T1" fmla="*/ 2772 h 3570"/>
                <a:gd name="T2" fmla="*/ 1872 w 2250"/>
                <a:gd name="T3" fmla="*/ 2520 h 3570"/>
                <a:gd name="T4" fmla="*/ 1877 w 2250"/>
                <a:gd name="T5" fmla="*/ 2518 h 3570"/>
                <a:gd name="T6" fmla="*/ 2103 w 2250"/>
                <a:gd name="T7" fmla="*/ 2394 h 3570"/>
                <a:gd name="T8" fmla="*/ 2250 w 2250"/>
                <a:gd name="T9" fmla="*/ 2146 h 3570"/>
                <a:gd name="T10" fmla="*/ 2250 w 2250"/>
                <a:gd name="T11" fmla="*/ 1863 h 3570"/>
                <a:gd name="T12" fmla="*/ 2088 w 2250"/>
                <a:gd name="T13" fmla="*/ 1605 h 3570"/>
                <a:gd name="T14" fmla="*/ 2088 w 2250"/>
                <a:gd name="T15" fmla="*/ 1605 h 3570"/>
                <a:gd name="T16" fmla="*/ 2088 w 2250"/>
                <a:gd name="T17" fmla="*/ 1605 h 3570"/>
                <a:gd name="T18" fmla="*/ 2057 w 2250"/>
                <a:gd name="T19" fmla="*/ 1539 h 3570"/>
                <a:gd name="T20" fmla="*/ 2053 w 2250"/>
                <a:gd name="T21" fmla="*/ 1530 h 3570"/>
                <a:gd name="T22" fmla="*/ 2023 w 2250"/>
                <a:gd name="T23" fmla="*/ 1456 h 3570"/>
                <a:gd name="T24" fmla="*/ 2021 w 2250"/>
                <a:gd name="T25" fmla="*/ 1451 h 3570"/>
                <a:gd name="T26" fmla="*/ 1997 w 2250"/>
                <a:gd name="T27" fmla="*/ 1382 h 3570"/>
                <a:gd name="T28" fmla="*/ 1991 w 2250"/>
                <a:gd name="T29" fmla="*/ 1362 h 3570"/>
                <a:gd name="T30" fmla="*/ 1970 w 2250"/>
                <a:gd name="T31" fmla="*/ 1282 h 3570"/>
                <a:gd name="T32" fmla="*/ 1863 w 2250"/>
                <a:gd name="T33" fmla="*/ 1087 h 3570"/>
                <a:gd name="T34" fmla="*/ 1863 w 2250"/>
                <a:gd name="T35" fmla="*/ 776 h 3570"/>
                <a:gd name="T36" fmla="*/ 1940 w 2250"/>
                <a:gd name="T37" fmla="*/ 604 h 3570"/>
                <a:gd name="T38" fmla="*/ 1940 w 2250"/>
                <a:gd name="T39" fmla="*/ 166 h 3570"/>
                <a:gd name="T40" fmla="*/ 1397 w 2250"/>
                <a:gd name="T41" fmla="*/ 0 h 3570"/>
                <a:gd name="T42" fmla="*/ 621 w 2250"/>
                <a:gd name="T43" fmla="*/ 621 h 3570"/>
                <a:gd name="T44" fmla="*/ 621 w 2250"/>
                <a:gd name="T45" fmla="*/ 1009 h 3570"/>
                <a:gd name="T46" fmla="*/ 543 w 2250"/>
                <a:gd name="T47" fmla="*/ 1157 h 3570"/>
                <a:gd name="T48" fmla="*/ 543 w 2250"/>
                <a:gd name="T49" fmla="*/ 1425 h 3570"/>
                <a:gd name="T50" fmla="*/ 636 w 2250"/>
                <a:gd name="T51" fmla="*/ 1594 h 3570"/>
                <a:gd name="T52" fmla="*/ 928 w 2250"/>
                <a:gd name="T53" fmla="*/ 2096 h 3570"/>
                <a:gd name="T54" fmla="*/ 928 w 2250"/>
                <a:gd name="T55" fmla="*/ 2340 h 3570"/>
                <a:gd name="T56" fmla="*/ 801 w 2250"/>
                <a:gd name="T57" fmla="*/ 2555 h 3570"/>
                <a:gd name="T58" fmla="*/ 280 w 2250"/>
                <a:gd name="T59" fmla="*/ 2881 h 3570"/>
                <a:gd name="T60" fmla="*/ 0 w 2250"/>
                <a:gd name="T61" fmla="*/ 3353 h 3570"/>
                <a:gd name="T62" fmla="*/ 0 w 2250"/>
                <a:gd name="T63" fmla="*/ 3570 h 3570"/>
                <a:gd name="T64" fmla="*/ 1087 w 2250"/>
                <a:gd name="T65" fmla="*/ 3570 h 3570"/>
                <a:gd name="T66" fmla="*/ 1087 w 2250"/>
                <a:gd name="T67" fmla="*/ 3318 h 3570"/>
                <a:gd name="T68" fmla="*/ 1411 w 2250"/>
                <a:gd name="T69" fmla="*/ 2772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411" y="2772"/>
                  </a:moveTo>
                  <a:cubicBezTo>
                    <a:pt x="1872" y="2520"/>
                    <a:pt x="1872" y="2520"/>
                    <a:pt x="1872" y="2520"/>
                  </a:cubicBezTo>
                  <a:cubicBezTo>
                    <a:pt x="1870" y="2518"/>
                    <a:pt x="1872" y="2517"/>
                    <a:pt x="1877" y="2518"/>
                  </a:cubicBezTo>
                  <a:cubicBezTo>
                    <a:pt x="2103" y="2394"/>
                    <a:pt x="2103" y="2394"/>
                    <a:pt x="2103" y="2394"/>
                  </a:cubicBezTo>
                  <a:cubicBezTo>
                    <a:pt x="2194" y="2345"/>
                    <a:pt x="2250" y="2250"/>
                    <a:pt x="2250" y="2146"/>
                  </a:cubicBezTo>
                  <a:cubicBezTo>
                    <a:pt x="2250" y="1863"/>
                    <a:pt x="2250" y="1863"/>
                    <a:pt x="2250" y="1863"/>
                  </a:cubicBezTo>
                  <a:cubicBezTo>
                    <a:pt x="2250" y="1863"/>
                    <a:pt x="2168" y="1764"/>
                    <a:pt x="2088" y="1605"/>
                  </a:cubicBezTo>
                  <a:cubicBezTo>
                    <a:pt x="2088" y="1605"/>
                    <a:pt x="2088" y="1605"/>
                    <a:pt x="2088" y="1605"/>
                  </a:cubicBezTo>
                  <a:cubicBezTo>
                    <a:pt x="2088" y="1605"/>
                    <a:pt x="2088" y="1605"/>
                    <a:pt x="2088" y="1605"/>
                  </a:cubicBezTo>
                  <a:cubicBezTo>
                    <a:pt x="2078" y="1584"/>
                    <a:pt x="2067" y="1562"/>
                    <a:pt x="2057" y="1539"/>
                  </a:cubicBezTo>
                  <a:cubicBezTo>
                    <a:pt x="2056" y="1536"/>
                    <a:pt x="2054" y="1533"/>
                    <a:pt x="2053" y="1530"/>
                  </a:cubicBezTo>
                  <a:cubicBezTo>
                    <a:pt x="2043" y="1506"/>
                    <a:pt x="2033" y="1482"/>
                    <a:pt x="2023" y="1456"/>
                  </a:cubicBezTo>
                  <a:cubicBezTo>
                    <a:pt x="2022" y="1455"/>
                    <a:pt x="2022" y="1453"/>
                    <a:pt x="2021" y="1451"/>
                  </a:cubicBezTo>
                  <a:cubicBezTo>
                    <a:pt x="2013" y="1429"/>
                    <a:pt x="2005" y="1406"/>
                    <a:pt x="1997" y="1382"/>
                  </a:cubicBezTo>
                  <a:cubicBezTo>
                    <a:pt x="1995" y="1375"/>
                    <a:pt x="1993" y="1369"/>
                    <a:pt x="1991" y="1362"/>
                  </a:cubicBezTo>
                  <a:cubicBezTo>
                    <a:pt x="1984" y="1336"/>
                    <a:pt x="1976" y="1309"/>
                    <a:pt x="1970" y="1282"/>
                  </a:cubicBezTo>
                  <a:cubicBezTo>
                    <a:pt x="1906" y="1240"/>
                    <a:pt x="1863" y="1168"/>
                    <a:pt x="1863" y="1087"/>
                  </a:cubicBezTo>
                  <a:cubicBezTo>
                    <a:pt x="1863" y="776"/>
                    <a:pt x="1863" y="776"/>
                    <a:pt x="1863" y="776"/>
                  </a:cubicBezTo>
                  <a:cubicBezTo>
                    <a:pt x="1863" y="708"/>
                    <a:pt x="1893" y="647"/>
                    <a:pt x="1940" y="604"/>
                  </a:cubicBezTo>
                  <a:cubicBezTo>
                    <a:pt x="1940" y="166"/>
                    <a:pt x="1940" y="166"/>
                    <a:pt x="1940" y="166"/>
                  </a:cubicBezTo>
                  <a:cubicBezTo>
                    <a:pt x="1830" y="81"/>
                    <a:pt x="1661" y="0"/>
                    <a:pt x="1397" y="0"/>
                  </a:cubicBezTo>
                  <a:cubicBezTo>
                    <a:pt x="655" y="0"/>
                    <a:pt x="621" y="621"/>
                    <a:pt x="621" y="621"/>
                  </a:cubicBezTo>
                  <a:cubicBezTo>
                    <a:pt x="621" y="1009"/>
                    <a:pt x="621" y="1009"/>
                    <a:pt x="621" y="1009"/>
                  </a:cubicBezTo>
                  <a:cubicBezTo>
                    <a:pt x="580" y="1046"/>
                    <a:pt x="543" y="1098"/>
                    <a:pt x="543" y="1157"/>
                  </a:cubicBezTo>
                  <a:cubicBezTo>
                    <a:pt x="543" y="1425"/>
                    <a:pt x="543" y="1425"/>
                    <a:pt x="543" y="1425"/>
                  </a:cubicBezTo>
                  <a:cubicBezTo>
                    <a:pt x="543" y="1496"/>
                    <a:pt x="581" y="1558"/>
                    <a:pt x="636" y="1594"/>
                  </a:cubicBezTo>
                  <a:cubicBezTo>
                    <a:pt x="703" y="1886"/>
                    <a:pt x="928" y="2096"/>
                    <a:pt x="928" y="2096"/>
                  </a:cubicBezTo>
                  <a:cubicBezTo>
                    <a:pt x="928" y="2340"/>
                    <a:pt x="928" y="2340"/>
                    <a:pt x="928" y="2340"/>
                  </a:cubicBezTo>
                  <a:cubicBezTo>
                    <a:pt x="928" y="2430"/>
                    <a:pt x="879" y="2512"/>
                    <a:pt x="801" y="2555"/>
                  </a:cubicBezTo>
                  <a:cubicBezTo>
                    <a:pt x="280" y="2881"/>
                    <a:pt x="280" y="2881"/>
                    <a:pt x="280" y="2881"/>
                  </a:cubicBezTo>
                  <a:cubicBezTo>
                    <a:pt x="108" y="2975"/>
                    <a:pt x="0" y="3156"/>
                    <a:pt x="0" y="3353"/>
                  </a:cubicBezTo>
                  <a:cubicBezTo>
                    <a:pt x="0" y="3570"/>
                    <a:pt x="0" y="3570"/>
                    <a:pt x="0" y="3570"/>
                  </a:cubicBezTo>
                  <a:cubicBezTo>
                    <a:pt x="1087" y="3570"/>
                    <a:pt x="1087" y="3570"/>
                    <a:pt x="1087" y="3570"/>
                  </a:cubicBezTo>
                  <a:cubicBezTo>
                    <a:pt x="1087" y="3318"/>
                    <a:pt x="1087" y="3318"/>
                    <a:pt x="1087" y="3318"/>
                  </a:cubicBezTo>
                  <a:cubicBezTo>
                    <a:pt x="1087" y="3091"/>
                    <a:pt x="1211" y="2881"/>
                    <a:pt x="1411" y="2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Freeform 16">
              <a:extLst>
                <a:ext uri="{FF2B5EF4-FFF2-40B4-BE49-F238E27FC236}">
                  <a16:creationId xmlns="" xmlns:a16="http://schemas.microsoft.com/office/drawing/2014/main" id="{F264F714-E532-4ABA-B5A5-EED640D0A56F}"/>
                </a:ext>
              </a:extLst>
            </p:cNvPr>
            <p:cNvSpPr>
              <a:spLocks/>
            </p:cNvSpPr>
            <p:nvPr/>
          </p:nvSpPr>
          <p:spPr bwMode="auto">
            <a:xfrm>
              <a:off x="2071688" y="3676650"/>
              <a:ext cx="303213" cy="477838"/>
            </a:xfrm>
            <a:custGeom>
              <a:avLst/>
              <a:gdLst>
                <a:gd name="T0" fmla="*/ 1164 w 2250"/>
                <a:gd name="T1" fmla="*/ 3318 h 3570"/>
                <a:gd name="T2" fmla="*/ 1164 w 2250"/>
                <a:gd name="T3" fmla="*/ 3570 h 3570"/>
                <a:gd name="T4" fmla="*/ 2250 w 2250"/>
                <a:gd name="T5" fmla="*/ 3570 h 3570"/>
                <a:gd name="T6" fmla="*/ 2250 w 2250"/>
                <a:gd name="T7" fmla="*/ 3353 h 3570"/>
                <a:gd name="T8" fmla="*/ 1970 w 2250"/>
                <a:gd name="T9" fmla="*/ 2881 h 3570"/>
                <a:gd name="T10" fmla="*/ 1450 w 2250"/>
                <a:gd name="T11" fmla="*/ 2555 h 3570"/>
                <a:gd name="T12" fmla="*/ 1322 w 2250"/>
                <a:gd name="T13" fmla="*/ 2340 h 3570"/>
                <a:gd name="T14" fmla="*/ 1322 w 2250"/>
                <a:gd name="T15" fmla="*/ 2096 h 3570"/>
                <a:gd name="T16" fmla="*/ 1614 w 2250"/>
                <a:gd name="T17" fmla="*/ 1594 h 3570"/>
                <a:gd name="T18" fmla="*/ 1707 w 2250"/>
                <a:gd name="T19" fmla="*/ 1425 h 3570"/>
                <a:gd name="T20" fmla="*/ 1707 w 2250"/>
                <a:gd name="T21" fmla="*/ 1157 h 3570"/>
                <a:gd name="T22" fmla="*/ 1629 w 2250"/>
                <a:gd name="T23" fmla="*/ 1009 h 3570"/>
                <a:gd name="T24" fmla="*/ 1629 w 2250"/>
                <a:gd name="T25" fmla="*/ 621 h 3570"/>
                <a:gd name="T26" fmla="*/ 853 w 2250"/>
                <a:gd name="T27" fmla="*/ 0 h 3570"/>
                <a:gd name="T28" fmla="*/ 310 w 2250"/>
                <a:gd name="T29" fmla="*/ 166 h 3570"/>
                <a:gd name="T30" fmla="*/ 310 w 2250"/>
                <a:gd name="T31" fmla="*/ 604 h 3570"/>
                <a:gd name="T32" fmla="*/ 388 w 2250"/>
                <a:gd name="T33" fmla="*/ 776 h 3570"/>
                <a:gd name="T34" fmla="*/ 388 w 2250"/>
                <a:gd name="T35" fmla="*/ 1087 h 3570"/>
                <a:gd name="T36" fmla="*/ 280 w 2250"/>
                <a:gd name="T37" fmla="*/ 1282 h 3570"/>
                <a:gd name="T38" fmla="*/ 259 w 2250"/>
                <a:gd name="T39" fmla="*/ 1362 h 3570"/>
                <a:gd name="T40" fmla="*/ 253 w 2250"/>
                <a:gd name="T41" fmla="*/ 1382 h 3570"/>
                <a:gd name="T42" fmla="*/ 229 w 2250"/>
                <a:gd name="T43" fmla="*/ 1451 h 3570"/>
                <a:gd name="T44" fmla="*/ 227 w 2250"/>
                <a:gd name="T45" fmla="*/ 1456 h 3570"/>
                <a:gd name="T46" fmla="*/ 197 w 2250"/>
                <a:gd name="T47" fmla="*/ 1530 h 3570"/>
                <a:gd name="T48" fmla="*/ 193 w 2250"/>
                <a:gd name="T49" fmla="*/ 1539 h 3570"/>
                <a:gd name="T50" fmla="*/ 162 w 2250"/>
                <a:gd name="T51" fmla="*/ 1605 h 3570"/>
                <a:gd name="T52" fmla="*/ 162 w 2250"/>
                <a:gd name="T53" fmla="*/ 1605 h 3570"/>
                <a:gd name="T54" fmla="*/ 162 w 2250"/>
                <a:gd name="T55" fmla="*/ 1605 h 3570"/>
                <a:gd name="T56" fmla="*/ 0 w 2250"/>
                <a:gd name="T57" fmla="*/ 1863 h 3570"/>
                <a:gd name="T58" fmla="*/ 0 w 2250"/>
                <a:gd name="T59" fmla="*/ 2146 h 3570"/>
                <a:gd name="T60" fmla="*/ 147 w 2250"/>
                <a:gd name="T61" fmla="*/ 2394 h 3570"/>
                <a:gd name="T62" fmla="*/ 373 w 2250"/>
                <a:gd name="T63" fmla="*/ 2518 h 3570"/>
                <a:gd name="T64" fmla="*/ 378 w 2250"/>
                <a:gd name="T65" fmla="*/ 2520 h 3570"/>
                <a:gd name="T66" fmla="*/ 839 w 2250"/>
                <a:gd name="T67" fmla="*/ 2772 h 3570"/>
                <a:gd name="T68" fmla="*/ 1164 w 2250"/>
                <a:gd name="T69" fmla="*/ 3318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164" y="3318"/>
                  </a:moveTo>
                  <a:cubicBezTo>
                    <a:pt x="1164" y="3570"/>
                    <a:pt x="1164" y="3570"/>
                    <a:pt x="1164" y="3570"/>
                  </a:cubicBezTo>
                  <a:cubicBezTo>
                    <a:pt x="2250" y="3570"/>
                    <a:pt x="2250" y="3570"/>
                    <a:pt x="2250" y="3570"/>
                  </a:cubicBezTo>
                  <a:cubicBezTo>
                    <a:pt x="2250" y="3353"/>
                    <a:pt x="2250" y="3353"/>
                    <a:pt x="2250" y="3353"/>
                  </a:cubicBezTo>
                  <a:cubicBezTo>
                    <a:pt x="2250" y="3156"/>
                    <a:pt x="2142" y="2975"/>
                    <a:pt x="1970" y="2881"/>
                  </a:cubicBezTo>
                  <a:cubicBezTo>
                    <a:pt x="1450" y="2555"/>
                    <a:pt x="1450" y="2555"/>
                    <a:pt x="1450" y="2555"/>
                  </a:cubicBezTo>
                  <a:cubicBezTo>
                    <a:pt x="1371" y="2512"/>
                    <a:pt x="1322" y="2430"/>
                    <a:pt x="1322" y="2340"/>
                  </a:cubicBezTo>
                  <a:cubicBezTo>
                    <a:pt x="1322" y="2096"/>
                    <a:pt x="1322" y="2096"/>
                    <a:pt x="1322" y="2096"/>
                  </a:cubicBezTo>
                  <a:cubicBezTo>
                    <a:pt x="1322" y="2096"/>
                    <a:pt x="1547" y="1886"/>
                    <a:pt x="1614" y="1594"/>
                  </a:cubicBezTo>
                  <a:cubicBezTo>
                    <a:pt x="1670" y="1558"/>
                    <a:pt x="1707" y="1496"/>
                    <a:pt x="1707" y="1425"/>
                  </a:cubicBezTo>
                  <a:cubicBezTo>
                    <a:pt x="1707" y="1157"/>
                    <a:pt x="1707" y="1157"/>
                    <a:pt x="1707" y="1157"/>
                  </a:cubicBezTo>
                  <a:cubicBezTo>
                    <a:pt x="1707" y="1098"/>
                    <a:pt x="1670" y="1046"/>
                    <a:pt x="1629" y="1009"/>
                  </a:cubicBezTo>
                  <a:cubicBezTo>
                    <a:pt x="1629" y="621"/>
                    <a:pt x="1629" y="621"/>
                    <a:pt x="1629" y="621"/>
                  </a:cubicBezTo>
                  <a:cubicBezTo>
                    <a:pt x="1629" y="621"/>
                    <a:pt x="1595" y="0"/>
                    <a:pt x="853" y="0"/>
                  </a:cubicBezTo>
                  <a:cubicBezTo>
                    <a:pt x="590" y="0"/>
                    <a:pt x="420" y="81"/>
                    <a:pt x="310" y="166"/>
                  </a:cubicBezTo>
                  <a:cubicBezTo>
                    <a:pt x="310" y="604"/>
                    <a:pt x="310" y="604"/>
                    <a:pt x="310" y="604"/>
                  </a:cubicBezTo>
                  <a:cubicBezTo>
                    <a:pt x="357" y="647"/>
                    <a:pt x="388" y="708"/>
                    <a:pt x="388" y="776"/>
                  </a:cubicBezTo>
                  <a:cubicBezTo>
                    <a:pt x="388" y="1087"/>
                    <a:pt x="388" y="1087"/>
                    <a:pt x="388" y="1087"/>
                  </a:cubicBezTo>
                  <a:cubicBezTo>
                    <a:pt x="388" y="1168"/>
                    <a:pt x="345" y="1240"/>
                    <a:pt x="280" y="1282"/>
                  </a:cubicBezTo>
                  <a:cubicBezTo>
                    <a:pt x="274" y="1309"/>
                    <a:pt x="267" y="1336"/>
                    <a:pt x="259" y="1362"/>
                  </a:cubicBezTo>
                  <a:cubicBezTo>
                    <a:pt x="257" y="1369"/>
                    <a:pt x="255" y="1375"/>
                    <a:pt x="253" y="1382"/>
                  </a:cubicBezTo>
                  <a:cubicBezTo>
                    <a:pt x="245" y="1406"/>
                    <a:pt x="237" y="1429"/>
                    <a:pt x="229" y="1451"/>
                  </a:cubicBezTo>
                  <a:cubicBezTo>
                    <a:pt x="228" y="1453"/>
                    <a:pt x="228" y="1455"/>
                    <a:pt x="227" y="1456"/>
                  </a:cubicBezTo>
                  <a:cubicBezTo>
                    <a:pt x="218" y="1482"/>
                    <a:pt x="208" y="1506"/>
                    <a:pt x="197" y="1530"/>
                  </a:cubicBezTo>
                  <a:cubicBezTo>
                    <a:pt x="196" y="1533"/>
                    <a:pt x="194" y="1536"/>
                    <a:pt x="193" y="1539"/>
                  </a:cubicBezTo>
                  <a:cubicBezTo>
                    <a:pt x="183" y="1562"/>
                    <a:pt x="173" y="1584"/>
                    <a:pt x="162" y="1605"/>
                  </a:cubicBezTo>
                  <a:cubicBezTo>
                    <a:pt x="162" y="1605"/>
                    <a:pt x="162" y="1605"/>
                    <a:pt x="162" y="1605"/>
                  </a:cubicBezTo>
                  <a:cubicBezTo>
                    <a:pt x="162" y="1605"/>
                    <a:pt x="162" y="1605"/>
                    <a:pt x="162" y="1605"/>
                  </a:cubicBezTo>
                  <a:cubicBezTo>
                    <a:pt x="82" y="1764"/>
                    <a:pt x="0" y="1863"/>
                    <a:pt x="0" y="1863"/>
                  </a:cubicBezTo>
                  <a:cubicBezTo>
                    <a:pt x="0" y="2146"/>
                    <a:pt x="0" y="2146"/>
                    <a:pt x="0" y="2146"/>
                  </a:cubicBezTo>
                  <a:cubicBezTo>
                    <a:pt x="0" y="2250"/>
                    <a:pt x="56" y="2345"/>
                    <a:pt x="147" y="2394"/>
                  </a:cubicBezTo>
                  <a:cubicBezTo>
                    <a:pt x="373" y="2518"/>
                    <a:pt x="373" y="2518"/>
                    <a:pt x="373" y="2518"/>
                  </a:cubicBezTo>
                  <a:cubicBezTo>
                    <a:pt x="378" y="2517"/>
                    <a:pt x="381" y="2518"/>
                    <a:pt x="378" y="2520"/>
                  </a:cubicBezTo>
                  <a:cubicBezTo>
                    <a:pt x="839" y="2772"/>
                    <a:pt x="839" y="2772"/>
                    <a:pt x="839" y="2772"/>
                  </a:cubicBezTo>
                  <a:cubicBezTo>
                    <a:pt x="1039" y="2881"/>
                    <a:pt x="1164" y="3091"/>
                    <a:pt x="1164" y="3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Freeform 17">
              <a:extLst>
                <a:ext uri="{FF2B5EF4-FFF2-40B4-BE49-F238E27FC236}">
                  <a16:creationId xmlns="" xmlns:a16="http://schemas.microsoft.com/office/drawing/2014/main" id="{EC0F32B0-5C68-40A7-8139-05CC022348A7}"/>
                </a:ext>
              </a:extLst>
            </p:cNvPr>
            <p:cNvSpPr>
              <a:spLocks/>
            </p:cNvSpPr>
            <p:nvPr/>
          </p:nvSpPr>
          <p:spPr bwMode="auto">
            <a:xfrm>
              <a:off x="1782763" y="3603625"/>
              <a:ext cx="460375" cy="550863"/>
            </a:xfrm>
            <a:custGeom>
              <a:avLst/>
              <a:gdLst>
                <a:gd name="T0" fmla="*/ 3070 w 3414"/>
                <a:gd name="T1" fmla="*/ 3320 h 4113"/>
                <a:gd name="T2" fmla="*/ 2329 w 3414"/>
                <a:gd name="T3" fmla="*/ 2949 h 4113"/>
                <a:gd name="T4" fmla="*/ 2173 w 3414"/>
                <a:gd name="T5" fmla="*/ 2696 h 4113"/>
                <a:gd name="T6" fmla="*/ 2173 w 3414"/>
                <a:gd name="T7" fmla="*/ 2406 h 4113"/>
                <a:gd name="T8" fmla="*/ 2243 w 3414"/>
                <a:gd name="T9" fmla="*/ 2315 h 4113"/>
                <a:gd name="T10" fmla="*/ 2473 w 3414"/>
                <a:gd name="T11" fmla="*/ 1851 h 4113"/>
                <a:gd name="T12" fmla="*/ 2638 w 3414"/>
                <a:gd name="T13" fmla="*/ 1630 h 4113"/>
                <a:gd name="T14" fmla="*/ 2638 w 3414"/>
                <a:gd name="T15" fmla="*/ 1319 h 4113"/>
                <a:gd name="T16" fmla="*/ 2561 w 3414"/>
                <a:gd name="T17" fmla="*/ 1147 h 4113"/>
                <a:gd name="T18" fmla="*/ 2561 w 3414"/>
                <a:gd name="T19" fmla="*/ 699 h 4113"/>
                <a:gd name="T20" fmla="*/ 1707 w 3414"/>
                <a:gd name="T21" fmla="*/ 0 h 4113"/>
                <a:gd name="T22" fmla="*/ 854 w 3414"/>
                <a:gd name="T23" fmla="*/ 699 h 4113"/>
                <a:gd name="T24" fmla="*/ 854 w 3414"/>
                <a:gd name="T25" fmla="*/ 1147 h 4113"/>
                <a:gd name="T26" fmla="*/ 776 w 3414"/>
                <a:gd name="T27" fmla="*/ 1319 h 4113"/>
                <a:gd name="T28" fmla="*/ 776 w 3414"/>
                <a:gd name="T29" fmla="*/ 1630 h 4113"/>
                <a:gd name="T30" fmla="*/ 883 w 3414"/>
                <a:gd name="T31" fmla="*/ 1825 h 4113"/>
                <a:gd name="T32" fmla="*/ 1164 w 3414"/>
                <a:gd name="T33" fmla="*/ 2406 h 4113"/>
                <a:gd name="T34" fmla="*/ 1164 w 3414"/>
                <a:gd name="T35" fmla="*/ 2689 h 4113"/>
                <a:gd name="T36" fmla="*/ 1017 w 3414"/>
                <a:gd name="T37" fmla="*/ 2937 h 4113"/>
                <a:gd name="T38" fmla="*/ 324 w 3414"/>
                <a:gd name="T39" fmla="*/ 3315 h 4113"/>
                <a:gd name="T40" fmla="*/ 0 w 3414"/>
                <a:gd name="T41" fmla="*/ 3861 h 4113"/>
                <a:gd name="T42" fmla="*/ 0 w 3414"/>
                <a:gd name="T43" fmla="*/ 4113 h 4113"/>
                <a:gd name="T44" fmla="*/ 3414 w 3414"/>
                <a:gd name="T45" fmla="*/ 4113 h 4113"/>
                <a:gd name="T46" fmla="*/ 3414 w 3414"/>
                <a:gd name="T47" fmla="*/ 3877 h 4113"/>
                <a:gd name="T48" fmla="*/ 3070 w 3414"/>
                <a:gd name="T49" fmla="*/ 3320 h 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14" h="4113">
                  <a:moveTo>
                    <a:pt x="3070" y="3320"/>
                  </a:moveTo>
                  <a:cubicBezTo>
                    <a:pt x="2329" y="2949"/>
                    <a:pt x="2329" y="2949"/>
                    <a:pt x="2329" y="2949"/>
                  </a:cubicBezTo>
                  <a:cubicBezTo>
                    <a:pt x="2233" y="2901"/>
                    <a:pt x="2173" y="2804"/>
                    <a:pt x="2173" y="2696"/>
                  </a:cubicBezTo>
                  <a:cubicBezTo>
                    <a:pt x="2173" y="2406"/>
                    <a:pt x="2173" y="2406"/>
                    <a:pt x="2173" y="2406"/>
                  </a:cubicBezTo>
                  <a:cubicBezTo>
                    <a:pt x="2193" y="2382"/>
                    <a:pt x="2217" y="2351"/>
                    <a:pt x="2243" y="2315"/>
                  </a:cubicBezTo>
                  <a:cubicBezTo>
                    <a:pt x="2344" y="2173"/>
                    <a:pt x="2420" y="2016"/>
                    <a:pt x="2473" y="1851"/>
                  </a:cubicBezTo>
                  <a:cubicBezTo>
                    <a:pt x="2568" y="1822"/>
                    <a:pt x="2638" y="1734"/>
                    <a:pt x="2638" y="1630"/>
                  </a:cubicBezTo>
                  <a:cubicBezTo>
                    <a:pt x="2638" y="1319"/>
                    <a:pt x="2638" y="1319"/>
                    <a:pt x="2638" y="1319"/>
                  </a:cubicBezTo>
                  <a:cubicBezTo>
                    <a:pt x="2638" y="1251"/>
                    <a:pt x="2608" y="1190"/>
                    <a:pt x="2561" y="1147"/>
                  </a:cubicBezTo>
                  <a:cubicBezTo>
                    <a:pt x="2561" y="699"/>
                    <a:pt x="2561" y="699"/>
                    <a:pt x="2561" y="699"/>
                  </a:cubicBezTo>
                  <a:cubicBezTo>
                    <a:pt x="2561" y="699"/>
                    <a:pt x="2653" y="0"/>
                    <a:pt x="1707" y="0"/>
                  </a:cubicBezTo>
                  <a:cubicBezTo>
                    <a:pt x="761" y="0"/>
                    <a:pt x="854" y="699"/>
                    <a:pt x="854" y="699"/>
                  </a:cubicBezTo>
                  <a:cubicBezTo>
                    <a:pt x="854" y="1147"/>
                    <a:pt x="854" y="1147"/>
                    <a:pt x="854" y="1147"/>
                  </a:cubicBezTo>
                  <a:cubicBezTo>
                    <a:pt x="806" y="1190"/>
                    <a:pt x="776" y="1251"/>
                    <a:pt x="776" y="1319"/>
                  </a:cubicBezTo>
                  <a:cubicBezTo>
                    <a:pt x="776" y="1630"/>
                    <a:pt x="776" y="1630"/>
                    <a:pt x="776" y="1630"/>
                  </a:cubicBezTo>
                  <a:cubicBezTo>
                    <a:pt x="776" y="1711"/>
                    <a:pt x="819" y="1783"/>
                    <a:pt x="883" y="1825"/>
                  </a:cubicBezTo>
                  <a:cubicBezTo>
                    <a:pt x="961" y="2163"/>
                    <a:pt x="1164" y="2406"/>
                    <a:pt x="1164" y="2406"/>
                  </a:cubicBezTo>
                  <a:cubicBezTo>
                    <a:pt x="1164" y="2689"/>
                    <a:pt x="1164" y="2689"/>
                    <a:pt x="1164" y="2689"/>
                  </a:cubicBezTo>
                  <a:cubicBezTo>
                    <a:pt x="1164" y="2793"/>
                    <a:pt x="1107" y="2888"/>
                    <a:pt x="1017" y="2937"/>
                  </a:cubicBezTo>
                  <a:cubicBezTo>
                    <a:pt x="324" y="3315"/>
                    <a:pt x="324" y="3315"/>
                    <a:pt x="324" y="3315"/>
                  </a:cubicBezTo>
                  <a:cubicBezTo>
                    <a:pt x="124" y="3424"/>
                    <a:pt x="0" y="3634"/>
                    <a:pt x="0" y="3861"/>
                  </a:cubicBezTo>
                  <a:cubicBezTo>
                    <a:pt x="0" y="4113"/>
                    <a:pt x="0" y="4113"/>
                    <a:pt x="0" y="4113"/>
                  </a:cubicBezTo>
                  <a:cubicBezTo>
                    <a:pt x="3414" y="4113"/>
                    <a:pt x="3414" y="4113"/>
                    <a:pt x="3414" y="4113"/>
                  </a:cubicBezTo>
                  <a:cubicBezTo>
                    <a:pt x="3414" y="3877"/>
                    <a:pt x="3414" y="3877"/>
                    <a:pt x="3414" y="3877"/>
                  </a:cubicBezTo>
                  <a:cubicBezTo>
                    <a:pt x="3414" y="3641"/>
                    <a:pt x="3281" y="3425"/>
                    <a:pt x="3070" y="3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31" name="TextBox 130">
            <a:extLst>
              <a:ext uri="{FF2B5EF4-FFF2-40B4-BE49-F238E27FC236}">
                <a16:creationId xmlns="" xmlns:a16="http://schemas.microsoft.com/office/drawing/2014/main" id="{D074AE68-CD8F-4FE8-9FA9-464218651B1A}"/>
              </a:ext>
            </a:extLst>
          </p:cNvPr>
          <p:cNvSpPr txBox="1"/>
          <p:nvPr/>
        </p:nvSpPr>
        <p:spPr>
          <a:xfrm>
            <a:off x="2835653" y="1502899"/>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32" name="TextBox 131">
            <a:extLst>
              <a:ext uri="{FF2B5EF4-FFF2-40B4-BE49-F238E27FC236}">
                <a16:creationId xmlns="" xmlns:a16="http://schemas.microsoft.com/office/drawing/2014/main" id="{8BFB1AE5-EBD3-4376-A61E-1CEAF54A80DD}"/>
              </a:ext>
            </a:extLst>
          </p:cNvPr>
          <p:cNvSpPr txBox="1"/>
          <p:nvPr/>
        </p:nvSpPr>
        <p:spPr>
          <a:xfrm>
            <a:off x="2835653" y="5397293"/>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33" name="TextBox 132">
            <a:extLst>
              <a:ext uri="{FF2B5EF4-FFF2-40B4-BE49-F238E27FC236}">
                <a16:creationId xmlns="" xmlns:a16="http://schemas.microsoft.com/office/drawing/2014/main" id="{2A1F7BD8-C0F1-4F16-A57A-61DC0180AD07}"/>
              </a:ext>
            </a:extLst>
          </p:cNvPr>
          <p:cNvSpPr txBox="1"/>
          <p:nvPr/>
        </p:nvSpPr>
        <p:spPr>
          <a:xfrm>
            <a:off x="3913014" y="4549534"/>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34" name="TextBox 133">
            <a:extLst>
              <a:ext uri="{FF2B5EF4-FFF2-40B4-BE49-F238E27FC236}">
                <a16:creationId xmlns="" xmlns:a16="http://schemas.microsoft.com/office/drawing/2014/main" id="{3E52C675-3A1D-4F3C-A582-06338CF641D4}"/>
              </a:ext>
            </a:extLst>
          </p:cNvPr>
          <p:cNvSpPr txBox="1"/>
          <p:nvPr/>
        </p:nvSpPr>
        <p:spPr>
          <a:xfrm>
            <a:off x="4928560" y="3511400"/>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35" name="TextBox 134">
            <a:extLst>
              <a:ext uri="{FF2B5EF4-FFF2-40B4-BE49-F238E27FC236}">
                <a16:creationId xmlns="" xmlns:a16="http://schemas.microsoft.com/office/drawing/2014/main" id="{F8A25FB4-694E-4F1C-BEC6-90965B2564D8}"/>
              </a:ext>
            </a:extLst>
          </p:cNvPr>
          <p:cNvSpPr txBox="1"/>
          <p:nvPr/>
        </p:nvSpPr>
        <p:spPr>
          <a:xfrm>
            <a:off x="3913014" y="2447798"/>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Tree>
    <p:extLst>
      <p:ext uri="{BB962C8B-B14F-4D97-AF65-F5344CB8AC3E}">
        <p14:creationId xmlns:p14="http://schemas.microsoft.com/office/powerpoint/2010/main" val="25233646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formation interaction illustration vector free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278" t="17782" r="-278" b="18775"/>
          <a:stretch/>
        </p:blipFill>
        <p:spPr bwMode="auto">
          <a:xfrm>
            <a:off x="7183276" y="2981738"/>
            <a:ext cx="4762500" cy="30214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Data Category Annotations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749785"/>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smtClean="0">
                <a:solidFill>
                  <a:schemeClr val="tx2"/>
                </a:solidFill>
              </a:rPr>
              <a:t>Annotate the data category as follows:</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Plain transaction data as </a:t>
            </a:r>
            <a:r>
              <a:rPr lang="en-US" sz="1800" dirty="0" smtClean="0">
                <a:solidFill>
                  <a:schemeClr val="tx2"/>
                </a:solidFill>
                <a:latin typeface="Courier New" panose="02070309020205020404" pitchFamily="49" charset="0"/>
                <a:cs typeface="Courier New" panose="02070309020205020404" pitchFamily="49" charset="0"/>
              </a:rPr>
              <a:t>@Analytics.dataCategory: #FACT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Transaction data containing all relevant fields for data aggregation as </a:t>
            </a:r>
            <a:r>
              <a:rPr lang="en-US" sz="1800" dirty="0" smtClean="0">
                <a:solidFill>
                  <a:schemeClr val="tx2"/>
                </a:solidFill>
                <a:latin typeface="Courier New" panose="02070309020205020404" pitchFamily="49" charset="0"/>
                <a:cs typeface="Courier New" panose="02070309020205020404" pitchFamily="49" charset="0"/>
              </a:rPr>
              <a:t>@Analytics.dataCategory: #CUBE</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Business documents, configuration and master data including keys and attributes as </a:t>
            </a:r>
            <a:r>
              <a:rPr lang="en-US" sz="1800" dirty="0" smtClean="0">
                <a:solidFill>
                  <a:schemeClr val="tx2"/>
                </a:solidFill>
                <a:latin typeface="Courier New" panose="02070309020205020404" pitchFamily="49" charset="0"/>
                <a:cs typeface="Courier New" panose="02070309020205020404" pitchFamily="49" charset="0"/>
              </a:rPr>
              <a:t>@Analytics.dataCategory: #DIMENSION</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Language-dependent texts as </a:t>
            </a:r>
            <a:r>
              <a:rPr lang="en-US" sz="1800" dirty="0" smtClean="0">
                <a:solidFill>
                  <a:schemeClr val="tx2"/>
                </a:solidFill>
                <a:latin typeface="Courier New" panose="02070309020205020404" pitchFamily="49" charset="0"/>
                <a:cs typeface="Courier New" panose="02070309020205020404" pitchFamily="49" charset="0"/>
              </a:rPr>
              <a:t>@ObjectModel.dataCategory: #TEXT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Hierarchies as </a:t>
            </a:r>
            <a:r>
              <a:rPr lang="en-US" sz="1800" dirty="0" smtClean="0">
                <a:solidFill>
                  <a:schemeClr val="tx2"/>
                </a:solidFill>
                <a:latin typeface="Courier New" panose="02070309020205020404" pitchFamily="49" charset="0"/>
                <a:cs typeface="Courier New" panose="02070309020205020404" pitchFamily="49" charset="0"/>
              </a:rPr>
              <a:t>@ObjectModel.dataCategory: #HIERARCHY</a:t>
            </a:r>
            <a:r>
              <a:rPr lang="en-US" sz="1800" dirty="0" smtClean="0">
                <a:solidFill>
                  <a:schemeClr val="tx2"/>
                </a:solidFill>
                <a:cs typeface="Courier New" panose="02070309020205020404" pitchFamily="49" charset="0"/>
              </a:rPr>
              <a:t>.</a:t>
            </a:r>
          </a:p>
          <a:p>
            <a:endParaRPr lang="en-US" dirty="0"/>
          </a:p>
        </p:txBody>
      </p:sp>
    </p:spTree>
    <p:extLst>
      <p:ext uri="{BB962C8B-B14F-4D97-AF65-F5344CB8AC3E}">
        <p14:creationId xmlns:p14="http://schemas.microsoft.com/office/powerpoint/2010/main" val="1754199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6481</TotalTime>
  <Words>1396</Words>
  <Application>Microsoft Office PowerPoint</Application>
  <PresentationFormat>Widescreen</PresentationFormat>
  <Paragraphs>208</Paragraphs>
  <Slides>26</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vt:i4>
      </vt:variant>
    </vt:vector>
  </HeadingPairs>
  <TitlesOfParts>
    <vt:vector size="42" baseType="lpstr">
      <vt:lpstr>Arial Unicode MS</vt:lpstr>
      <vt:lpstr>ＭＳ Ｐゴシック</vt:lpstr>
      <vt:lpstr>ＭＳ Ｐゴシック</vt:lpstr>
      <vt:lpstr>Arial</vt:lpstr>
      <vt:lpstr>Arial</vt:lpstr>
      <vt:lpstr>Benton Sans</vt:lpstr>
      <vt:lpstr>Calibri</vt:lpstr>
      <vt:lpstr>Calibri Light</vt:lpstr>
      <vt:lpstr>Candara</vt:lpstr>
      <vt:lpstr>Consolas</vt:lpstr>
      <vt:lpstr>Cooper Black</vt:lpstr>
      <vt:lpstr>Courier New</vt:lpstr>
      <vt:lpstr>Open Sans</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537</cp:revision>
  <dcterms:created xsi:type="dcterms:W3CDTF">2016-07-10T03:33:26Z</dcterms:created>
  <dcterms:modified xsi:type="dcterms:W3CDTF">2021-05-03T09:49:03Z</dcterms:modified>
</cp:coreProperties>
</file>